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9"/>
  </p:notesMasterIdLst>
  <p:sldIdLst>
    <p:sldId id="256" r:id="rId2"/>
    <p:sldId id="746" r:id="rId3"/>
    <p:sldId id="257" r:id="rId4"/>
    <p:sldId id="258" r:id="rId5"/>
    <p:sldId id="590" r:id="rId6"/>
    <p:sldId id="745" r:id="rId7"/>
    <p:sldId id="591" r:id="rId8"/>
    <p:sldId id="611" r:id="rId9"/>
    <p:sldId id="612" r:id="rId10"/>
    <p:sldId id="592" r:id="rId11"/>
    <p:sldId id="613" r:id="rId12"/>
    <p:sldId id="259" r:id="rId13"/>
    <p:sldId id="692" r:id="rId14"/>
    <p:sldId id="749" r:id="rId15"/>
    <p:sldId id="750" r:id="rId16"/>
    <p:sldId id="751" r:id="rId17"/>
    <p:sldId id="747" r:id="rId18"/>
    <p:sldId id="748" r:id="rId19"/>
    <p:sldId id="616" r:id="rId20"/>
    <p:sldId id="614" r:id="rId21"/>
    <p:sldId id="618" r:id="rId22"/>
    <p:sldId id="260" r:id="rId23"/>
    <p:sldId id="617" r:id="rId24"/>
    <p:sldId id="620" r:id="rId25"/>
    <p:sldId id="604" r:id="rId26"/>
    <p:sldId id="622" r:id="rId27"/>
    <p:sldId id="623" r:id="rId28"/>
    <p:sldId id="261" r:id="rId29"/>
    <p:sldId id="621" r:id="rId30"/>
    <p:sldId id="619" r:id="rId31"/>
    <p:sldId id="763" r:id="rId32"/>
    <p:sldId id="752" r:id="rId33"/>
    <p:sldId id="753" r:id="rId34"/>
    <p:sldId id="754" r:id="rId35"/>
    <p:sldId id="755" r:id="rId36"/>
    <p:sldId id="756" r:id="rId37"/>
    <p:sldId id="759" r:id="rId38"/>
    <p:sldId id="760" r:id="rId39"/>
    <p:sldId id="761" r:id="rId40"/>
    <p:sldId id="603" r:id="rId41"/>
    <p:sldId id="762" r:id="rId42"/>
    <p:sldId id="626" r:id="rId43"/>
    <p:sldId id="605" r:id="rId44"/>
    <p:sldId id="262" r:id="rId45"/>
    <p:sldId id="265" r:id="rId46"/>
    <p:sldId id="629" r:id="rId47"/>
    <p:sldId id="628" r:id="rId48"/>
    <p:sldId id="630" r:id="rId49"/>
    <p:sldId id="698" r:id="rId50"/>
    <p:sldId id="697" r:id="rId51"/>
    <p:sldId id="632" r:id="rId52"/>
    <p:sldId id="266" r:id="rId53"/>
    <p:sldId id="699" r:id="rId54"/>
    <p:sldId id="701" r:id="rId55"/>
    <p:sldId id="702" r:id="rId56"/>
    <p:sldId id="700" r:id="rId57"/>
    <p:sldId id="703" r:id="rId58"/>
    <p:sldId id="706" r:id="rId59"/>
    <p:sldId id="267" r:id="rId60"/>
    <p:sldId id="705" r:id="rId61"/>
    <p:sldId id="608" r:id="rId62"/>
    <p:sldId id="704" r:id="rId63"/>
    <p:sldId id="708" r:id="rId64"/>
    <p:sldId id="707" r:id="rId65"/>
    <p:sldId id="710" r:id="rId66"/>
    <p:sldId id="709" r:id="rId67"/>
    <p:sldId id="712" r:id="rId68"/>
    <p:sldId id="711" r:id="rId69"/>
    <p:sldId id="638" r:id="rId70"/>
    <p:sldId id="715" r:id="rId71"/>
    <p:sldId id="714" r:id="rId72"/>
    <p:sldId id="717" r:id="rId73"/>
    <p:sldId id="716" r:id="rId74"/>
    <p:sldId id="713" r:id="rId75"/>
    <p:sldId id="719" r:id="rId76"/>
    <p:sldId id="718" r:id="rId77"/>
    <p:sldId id="721" r:id="rId78"/>
    <p:sldId id="723" r:id="rId79"/>
    <p:sldId id="722" r:id="rId80"/>
    <p:sldId id="724" r:id="rId81"/>
    <p:sldId id="720" r:id="rId82"/>
    <p:sldId id="726" r:id="rId83"/>
    <p:sldId id="725" r:id="rId84"/>
    <p:sldId id="268" r:id="rId85"/>
    <p:sldId id="727" r:id="rId86"/>
    <p:sldId id="733" r:id="rId87"/>
    <p:sldId id="732" r:id="rId88"/>
    <p:sldId id="731" r:id="rId89"/>
    <p:sldId id="730" r:id="rId90"/>
    <p:sldId id="729" r:id="rId91"/>
    <p:sldId id="263" r:id="rId92"/>
    <p:sldId id="728" r:id="rId93"/>
    <p:sldId id="610" r:id="rId94"/>
    <p:sldId id="264" r:id="rId95"/>
    <p:sldId id="734" r:id="rId96"/>
    <p:sldId id="735" r:id="rId97"/>
    <p:sldId id="738" r:id="rId98"/>
    <p:sldId id="739" r:id="rId99"/>
    <p:sldId id="740" r:id="rId100"/>
    <p:sldId id="736" r:id="rId101"/>
    <p:sldId id="737" r:id="rId102"/>
    <p:sldId id="741" r:id="rId103"/>
    <p:sldId id="269" r:id="rId104"/>
    <p:sldId id="693" r:id="rId105"/>
    <p:sldId id="742" r:id="rId106"/>
    <p:sldId id="744" r:id="rId107"/>
    <p:sldId id="743" r:id="rId10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linde\Dropbox\BDK\Groep%206\2019\Groep%206%202019%20runnin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>
                <a:solidFill>
                  <a:schemeClr val="tx1"/>
                </a:solidFill>
              </a:rPr>
              <a:t>Average</a:t>
            </a:r>
            <a:r>
              <a:rPr lang="en-US" sz="2400" baseline="0">
                <a:solidFill>
                  <a:schemeClr val="tx1"/>
                </a:solidFill>
              </a:rPr>
              <a:t> monthy exchange rate to date</a:t>
            </a:r>
            <a:endParaRPr lang="en-US" sz="240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681384487998030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'Exchange rate'!$D$30:$EN$30</c:f>
              <c:numCache>
                <c:formatCode>mmm\-yy</c:formatCode>
                <c:ptCount val="141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  <c:pt idx="100">
                  <c:v>42491</c:v>
                </c:pt>
                <c:pt idx="101">
                  <c:v>42522</c:v>
                </c:pt>
                <c:pt idx="102">
                  <c:v>42552</c:v>
                </c:pt>
                <c:pt idx="103">
                  <c:v>42583</c:v>
                </c:pt>
                <c:pt idx="104">
                  <c:v>42614</c:v>
                </c:pt>
                <c:pt idx="105">
                  <c:v>42644</c:v>
                </c:pt>
                <c:pt idx="106">
                  <c:v>42675</c:v>
                </c:pt>
                <c:pt idx="107">
                  <c:v>42705</c:v>
                </c:pt>
                <c:pt idx="108">
                  <c:v>42736</c:v>
                </c:pt>
                <c:pt idx="109">
                  <c:v>42767</c:v>
                </c:pt>
                <c:pt idx="110">
                  <c:v>42795</c:v>
                </c:pt>
                <c:pt idx="111">
                  <c:v>42826</c:v>
                </c:pt>
                <c:pt idx="112">
                  <c:v>42856</c:v>
                </c:pt>
                <c:pt idx="113">
                  <c:v>42887</c:v>
                </c:pt>
                <c:pt idx="114">
                  <c:v>42917</c:v>
                </c:pt>
                <c:pt idx="115">
                  <c:v>42948</c:v>
                </c:pt>
                <c:pt idx="116">
                  <c:v>42979</c:v>
                </c:pt>
                <c:pt idx="117">
                  <c:v>43009</c:v>
                </c:pt>
                <c:pt idx="118">
                  <c:v>43040</c:v>
                </c:pt>
                <c:pt idx="119">
                  <c:v>43070</c:v>
                </c:pt>
                <c:pt idx="120">
                  <c:v>43101</c:v>
                </c:pt>
                <c:pt idx="121">
                  <c:v>43132</c:v>
                </c:pt>
                <c:pt idx="122">
                  <c:v>43160</c:v>
                </c:pt>
                <c:pt idx="123">
                  <c:v>43191</c:v>
                </c:pt>
                <c:pt idx="124">
                  <c:v>43221</c:v>
                </c:pt>
                <c:pt idx="125">
                  <c:v>43252</c:v>
                </c:pt>
                <c:pt idx="126">
                  <c:v>43282</c:v>
                </c:pt>
                <c:pt idx="127">
                  <c:v>43313</c:v>
                </c:pt>
                <c:pt idx="128">
                  <c:v>43344</c:v>
                </c:pt>
                <c:pt idx="129">
                  <c:v>43374</c:v>
                </c:pt>
                <c:pt idx="130">
                  <c:v>43405</c:v>
                </c:pt>
                <c:pt idx="131">
                  <c:v>43435</c:v>
                </c:pt>
                <c:pt idx="132">
                  <c:v>43466</c:v>
                </c:pt>
                <c:pt idx="133">
                  <c:v>43497</c:v>
                </c:pt>
                <c:pt idx="134">
                  <c:v>43525</c:v>
                </c:pt>
                <c:pt idx="135">
                  <c:v>43556</c:v>
                </c:pt>
                <c:pt idx="136">
                  <c:v>43586</c:v>
                </c:pt>
                <c:pt idx="137">
                  <c:v>43617</c:v>
                </c:pt>
                <c:pt idx="138">
                  <c:v>43647</c:v>
                </c:pt>
                <c:pt idx="139">
                  <c:v>43678</c:v>
                </c:pt>
                <c:pt idx="140">
                  <c:v>43709</c:v>
                </c:pt>
              </c:numCache>
            </c:numRef>
          </c:cat>
          <c:val>
            <c:numRef>
              <c:f>'Exchange rate'!$D$31:$EN$31</c:f>
              <c:numCache>
                <c:formatCode>General</c:formatCode>
                <c:ptCount val="141"/>
                <c:pt idx="0">
                  <c:v>6.9719660000000001</c:v>
                </c:pt>
                <c:pt idx="1">
                  <c:v>7.6430670000000003</c:v>
                </c:pt>
                <c:pt idx="2">
                  <c:v>8.0051199999999998</c:v>
                </c:pt>
                <c:pt idx="3">
                  <c:v>7.7778280000000004</c:v>
                </c:pt>
                <c:pt idx="4">
                  <c:v>7.5930179999999998</c:v>
                </c:pt>
                <c:pt idx="5">
                  <c:v>7.9180859999999997</c:v>
                </c:pt>
                <c:pt idx="6">
                  <c:v>7.6446569999999996</c:v>
                </c:pt>
                <c:pt idx="7">
                  <c:v>7.6531770000000003</c:v>
                </c:pt>
                <c:pt idx="8">
                  <c:v>8.0295400000000008</c:v>
                </c:pt>
                <c:pt idx="9">
                  <c:v>9.7353334</c:v>
                </c:pt>
                <c:pt idx="10">
                  <c:v>10.123239</c:v>
                </c:pt>
                <c:pt idx="11">
                  <c:v>9.9848859999999995</c:v>
                </c:pt>
                <c:pt idx="12">
                  <c:v>9.8477689999999996</c:v>
                </c:pt>
                <c:pt idx="13">
                  <c:v>9.9812569999999994</c:v>
                </c:pt>
                <c:pt idx="14">
                  <c:v>9.9645869999999999</c:v>
                </c:pt>
                <c:pt idx="15">
                  <c:v>8.9969990000000006</c:v>
                </c:pt>
                <c:pt idx="16">
                  <c:v>8.3488050000000005</c:v>
                </c:pt>
                <c:pt idx="17">
                  <c:v>8.0320169999999997</c:v>
                </c:pt>
                <c:pt idx="18">
                  <c:v>7.9521759999999997</c:v>
                </c:pt>
                <c:pt idx="19">
                  <c:v>7.9213230000000001</c:v>
                </c:pt>
                <c:pt idx="20">
                  <c:v>7.5028889999999997</c:v>
                </c:pt>
                <c:pt idx="21">
                  <c:v>7.4725210000000004</c:v>
                </c:pt>
                <c:pt idx="22">
                  <c:v>7.5332480000000004</c:v>
                </c:pt>
                <c:pt idx="23">
                  <c:v>7.495711</c:v>
                </c:pt>
                <c:pt idx="24">
                  <c:v>7.450755</c:v>
                </c:pt>
                <c:pt idx="25">
                  <c:v>7.6749039999999997</c:v>
                </c:pt>
                <c:pt idx="26">
                  <c:v>7.4169169999999998</c:v>
                </c:pt>
                <c:pt idx="27">
                  <c:v>7.3299950000000003</c:v>
                </c:pt>
                <c:pt idx="28">
                  <c:v>7.6321890000000003</c:v>
                </c:pt>
                <c:pt idx="29">
                  <c:v>7.6446820000000004</c:v>
                </c:pt>
                <c:pt idx="30">
                  <c:v>7.54833</c:v>
                </c:pt>
                <c:pt idx="31">
                  <c:v>7.2927280000000003</c:v>
                </c:pt>
                <c:pt idx="32">
                  <c:v>7.1394250000000001</c:v>
                </c:pt>
                <c:pt idx="33">
                  <c:v>6.9082080000000001</c:v>
                </c:pt>
                <c:pt idx="34">
                  <c:v>6.9672470000000004</c:v>
                </c:pt>
                <c:pt idx="35">
                  <c:v>6.8326510000000003</c:v>
                </c:pt>
                <c:pt idx="36">
                  <c:v>6.8968379999999998</c:v>
                </c:pt>
                <c:pt idx="37">
                  <c:v>7.1823119999999996</c:v>
                </c:pt>
                <c:pt idx="38">
                  <c:v>6.9168950000000002</c:v>
                </c:pt>
                <c:pt idx="39">
                  <c:v>6.7165800000000004</c:v>
                </c:pt>
                <c:pt idx="40">
                  <c:v>6.8492290000000002</c:v>
                </c:pt>
                <c:pt idx="41">
                  <c:v>6.7875160000000001</c:v>
                </c:pt>
                <c:pt idx="42">
                  <c:v>6.7757459999999998</c:v>
                </c:pt>
                <c:pt idx="43">
                  <c:v>7.079485</c:v>
                </c:pt>
                <c:pt idx="44">
                  <c:v>7.5256619999999996</c:v>
                </c:pt>
                <c:pt idx="45">
                  <c:v>7.9457360000000001</c:v>
                </c:pt>
                <c:pt idx="46">
                  <c:v>8.1395520000000001</c:v>
                </c:pt>
                <c:pt idx="47">
                  <c:v>8.1902690000000007</c:v>
                </c:pt>
                <c:pt idx="48">
                  <c:v>8.0156430000000007</c:v>
                </c:pt>
                <c:pt idx="49">
                  <c:v>7.6517340000000003</c:v>
                </c:pt>
                <c:pt idx="50">
                  <c:v>7.5916050000000004</c:v>
                </c:pt>
                <c:pt idx="51">
                  <c:v>7.8285260000000001</c:v>
                </c:pt>
                <c:pt idx="52">
                  <c:v>8.1440959999999993</c:v>
                </c:pt>
                <c:pt idx="53">
                  <c:v>8.3912390000000006</c:v>
                </c:pt>
                <c:pt idx="54">
                  <c:v>8.2386090000000003</c:v>
                </c:pt>
                <c:pt idx="55">
                  <c:v>8.259169</c:v>
                </c:pt>
                <c:pt idx="56">
                  <c:v>8.2752470000000002</c:v>
                </c:pt>
                <c:pt idx="57">
                  <c:v>8.6604700000000001</c:v>
                </c:pt>
                <c:pt idx="58">
                  <c:v>8.7976150000000004</c:v>
                </c:pt>
                <c:pt idx="59">
                  <c:v>8.6343720000000008</c:v>
                </c:pt>
                <c:pt idx="60">
                  <c:v>8.7703550000000003</c:v>
                </c:pt>
                <c:pt idx="61">
                  <c:v>8.8721099999999993</c:v>
                </c:pt>
                <c:pt idx="62">
                  <c:v>9.1827290000000001</c:v>
                </c:pt>
                <c:pt idx="63">
                  <c:v>9.1086209999999994</c:v>
                </c:pt>
                <c:pt idx="64">
                  <c:v>9.302918</c:v>
                </c:pt>
                <c:pt idx="65">
                  <c:v>10.024383</c:v>
                </c:pt>
                <c:pt idx="66">
                  <c:v>9.9227640000000008</c:v>
                </c:pt>
                <c:pt idx="67">
                  <c:v>10.056266000000001</c:v>
                </c:pt>
                <c:pt idx="68">
                  <c:v>9.9895829999999997</c:v>
                </c:pt>
                <c:pt idx="69">
                  <c:v>9.9017850000000003</c:v>
                </c:pt>
                <c:pt idx="70">
                  <c:v>10.197544000000001</c:v>
                </c:pt>
                <c:pt idx="71">
                  <c:v>10.357377</c:v>
                </c:pt>
                <c:pt idx="72">
                  <c:v>10.836487999999999</c:v>
                </c:pt>
                <c:pt idx="73">
                  <c:v>10.976934</c:v>
                </c:pt>
                <c:pt idx="74">
                  <c:v>10.75164</c:v>
                </c:pt>
                <c:pt idx="75">
                  <c:v>10.548408999999999</c:v>
                </c:pt>
                <c:pt idx="76">
                  <c:v>10.663665</c:v>
                </c:pt>
                <c:pt idx="77">
                  <c:v>10.660142</c:v>
                </c:pt>
                <c:pt idx="78">
                  <c:v>10.661866</c:v>
                </c:pt>
                <c:pt idx="79">
                  <c:v>10.970755</c:v>
                </c:pt>
                <c:pt idx="80">
                  <c:v>11.008756099999999</c:v>
                </c:pt>
                <c:pt idx="81">
                  <c:v>11.089504</c:v>
                </c:pt>
                <c:pt idx="82">
                  <c:v>11.498244</c:v>
                </c:pt>
                <c:pt idx="83">
                  <c:v>10.357377</c:v>
                </c:pt>
                <c:pt idx="84">
                  <c:v>11.559361000000001</c:v>
                </c:pt>
                <c:pt idx="85">
                  <c:v>11.586650000000001</c:v>
                </c:pt>
                <c:pt idx="86">
                  <c:v>12.066535999999999</c:v>
                </c:pt>
                <c:pt idx="87">
                  <c:v>11.997267000000001</c:v>
                </c:pt>
                <c:pt idx="88">
                  <c:v>11.962661000000001</c:v>
                </c:pt>
                <c:pt idx="89">
                  <c:v>12.304819999999999</c:v>
                </c:pt>
                <c:pt idx="90">
                  <c:v>12.438494</c:v>
                </c:pt>
                <c:pt idx="91">
                  <c:v>12.900845</c:v>
                </c:pt>
                <c:pt idx="92">
                  <c:v>13.64448</c:v>
                </c:pt>
                <c:pt idx="93">
                  <c:v>13.503105</c:v>
                </c:pt>
                <c:pt idx="94">
                  <c:v>14.137639999999999</c:v>
                </c:pt>
                <c:pt idx="95">
                  <c:v>15.010888</c:v>
                </c:pt>
                <c:pt idx="96">
                  <c:v>16.281956999999998</c:v>
                </c:pt>
                <c:pt idx="97">
                  <c:v>15.804276</c:v>
                </c:pt>
                <c:pt idx="98">
                  <c:v>15.389212000000001</c:v>
                </c:pt>
                <c:pt idx="99">
                  <c:v>14.621292</c:v>
                </c:pt>
                <c:pt idx="100">
                  <c:v>15.285999</c:v>
                </c:pt>
                <c:pt idx="101">
                  <c:v>15.101843000000001</c:v>
                </c:pt>
                <c:pt idx="102">
                  <c:v>14.417408</c:v>
                </c:pt>
                <c:pt idx="103">
                  <c:v>13.759734</c:v>
                </c:pt>
                <c:pt idx="104">
                  <c:v>14.111178000000001</c:v>
                </c:pt>
                <c:pt idx="105">
                  <c:v>13.935931999999999</c:v>
                </c:pt>
                <c:pt idx="106">
                  <c:v>13.968271</c:v>
                </c:pt>
                <c:pt idx="107">
                  <c:v>13.875567</c:v>
                </c:pt>
                <c:pt idx="108">
                  <c:v>13.58813</c:v>
                </c:pt>
                <c:pt idx="109">
                  <c:v>13.189195</c:v>
                </c:pt>
                <c:pt idx="110">
                  <c:v>12.949902</c:v>
                </c:pt>
                <c:pt idx="111">
                  <c:v>13.435987000000001</c:v>
                </c:pt>
                <c:pt idx="112">
                  <c:v>13.267108</c:v>
                </c:pt>
                <c:pt idx="113">
                  <c:v>12.895542000000001</c:v>
                </c:pt>
                <c:pt idx="114">
                  <c:v>13.123022000000001</c:v>
                </c:pt>
                <c:pt idx="115">
                  <c:v>13.248605</c:v>
                </c:pt>
                <c:pt idx="116">
                  <c:v>13.143409</c:v>
                </c:pt>
                <c:pt idx="117">
                  <c:v>13.684308</c:v>
                </c:pt>
                <c:pt idx="118">
                  <c:v>14.110503</c:v>
                </c:pt>
                <c:pt idx="119">
                  <c:v>13.129918</c:v>
                </c:pt>
                <c:pt idx="120">
                  <c:v>12.207335</c:v>
                </c:pt>
                <c:pt idx="121">
                  <c:v>11.825466</c:v>
                </c:pt>
                <c:pt idx="122">
                  <c:v>11.844206</c:v>
                </c:pt>
                <c:pt idx="123">
                  <c:v>12.081325</c:v>
                </c:pt>
                <c:pt idx="124">
                  <c:v>12.523808000000001</c:v>
                </c:pt>
                <c:pt idx="125">
                  <c:v>13.267281000000001</c:v>
                </c:pt>
                <c:pt idx="126">
                  <c:v>13.403986</c:v>
                </c:pt>
                <c:pt idx="127">
                  <c:v>14.064316</c:v>
                </c:pt>
                <c:pt idx="128">
                  <c:v>14.760595</c:v>
                </c:pt>
                <c:pt idx="129">
                  <c:v>14.527521999999999</c:v>
                </c:pt>
                <c:pt idx="130">
                  <c:v>14.120329999999999</c:v>
                </c:pt>
                <c:pt idx="131">
                  <c:v>14.277469999999999</c:v>
                </c:pt>
                <c:pt idx="132">
                  <c:v>13.871648</c:v>
                </c:pt>
                <c:pt idx="133">
                  <c:v>13.781627</c:v>
                </c:pt>
                <c:pt idx="134">
                  <c:v>14.380983000000001</c:v>
                </c:pt>
                <c:pt idx="135">
                  <c:v>14.145649000000001</c:v>
                </c:pt>
                <c:pt idx="136">
                  <c:v>14.402048000000001</c:v>
                </c:pt>
                <c:pt idx="137">
                  <c:v>14.5839</c:v>
                </c:pt>
                <c:pt idx="138">
                  <c:v>14.056929999999999</c:v>
                </c:pt>
                <c:pt idx="139">
                  <c:v>15.150308000000001</c:v>
                </c:pt>
                <c:pt idx="140">
                  <c:v>14.871281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0B6-4AE3-9846-8495DB5E8A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13395263"/>
        <c:axId val="1212832783"/>
      </c:lineChart>
      <c:dateAx>
        <c:axId val="1213395263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2832783"/>
        <c:crosses val="autoZero"/>
        <c:auto val="1"/>
        <c:lblOffset val="100"/>
        <c:baseTimeUnit val="months"/>
      </c:dateAx>
      <c:valAx>
        <c:axId val="12128327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33952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Average Farm Profitability vs. Exchange rate</a:t>
            </a:r>
            <a:endParaRPr lang="en-ZA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'Ave vs. Best'!$A$3</c:f>
              <c:strCache>
                <c:ptCount val="1"/>
                <c:pt idx="0">
                  <c:v>Average farm profit per producing hectare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4"/>
              <c:layout>
                <c:manualLayout>
                  <c:x val="-4.2066758116140829E-2"/>
                  <c:y val="2.388950258575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8CC-40B6-B08C-D7C0FB6407C0}"/>
                </c:ext>
              </c:extLst>
            </c:dLbl>
            <c:dLbl>
              <c:idx val="15"/>
              <c:layout>
                <c:manualLayout>
                  <c:x val="-1.6460905349794372E-2"/>
                  <c:y val="2.98618782321956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CC-40B6-B08C-D7C0FB6407C0}"/>
                </c:ext>
              </c:extLst>
            </c:dLbl>
            <c:dLbl>
              <c:idx val="17"/>
              <c:layout>
                <c:manualLayout>
                  <c:x val="-4.38957475994513E-2"/>
                  <c:y val="3.2848066055415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8CC-40B6-B08C-D7C0FB6407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'Ave vs. Best'!$B$1:$S$1</c:f>
              <c:numCache>
                <c:formatCode>General</c:formatCode>
                <c:ptCount val="1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</c:numCache>
            </c:numRef>
          </c:cat>
          <c:val>
            <c:numRef>
              <c:f>'Ave vs. Best'!$B$3:$S$3</c:f>
              <c:numCache>
                <c:formatCode>_-* #,##0_-;\-* #,##0_-;_-* "-"??_-;_-@_-</c:formatCode>
                <c:ptCount val="18"/>
                <c:pt idx="0">
                  <c:v>9405</c:v>
                </c:pt>
                <c:pt idx="1">
                  <c:v>29145</c:v>
                </c:pt>
                <c:pt idx="2">
                  <c:v>2317</c:v>
                </c:pt>
                <c:pt idx="3">
                  <c:v>4664</c:v>
                </c:pt>
                <c:pt idx="4">
                  <c:v>2594</c:v>
                </c:pt>
                <c:pt idx="5">
                  <c:v>14696</c:v>
                </c:pt>
                <c:pt idx="6">
                  <c:v>17630</c:v>
                </c:pt>
                <c:pt idx="7">
                  <c:v>50396</c:v>
                </c:pt>
                <c:pt idx="8">
                  <c:v>20086</c:v>
                </c:pt>
                <c:pt idx="9">
                  <c:v>4961</c:v>
                </c:pt>
                <c:pt idx="10">
                  <c:v>21814</c:v>
                </c:pt>
                <c:pt idx="11">
                  <c:v>41312</c:v>
                </c:pt>
                <c:pt idx="12">
                  <c:v>93115</c:v>
                </c:pt>
                <c:pt idx="13">
                  <c:v>80130</c:v>
                </c:pt>
                <c:pt idx="14">
                  <c:v>75869</c:v>
                </c:pt>
                <c:pt idx="15">
                  <c:v>79161</c:v>
                </c:pt>
                <c:pt idx="16">
                  <c:v>62392</c:v>
                </c:pt>
                <c:pt idx="17">
                  <c:v>75795.280753283325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8CC-40B6-B08C-D7C0FB6407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5458848"/>
        <c:axId val="765468256"/>
      </c:lineChart>
      <c:lineChart>
        <c:grouping val="standard"/>
        <c:varyColors val="0"/>
        <c:ser>
          <c:idx val="2"/>
          <c:order val="1"/>
          <c:tx>
            <c:strRef>
              <c:f>'Ave vs. Best'!$A$7</c:f>
              <c:strCache>
                <c:ptCount val="1"/>
                <c:pt idx="0">
                  <c:v>Exchange rate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'Ave vs. Best'!$B$1:$S$1</c:f>
              <c:numCache>
                <c:formatCode>General</c:formatCode>
                <c:ptCount val="1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</c:numCache>
            </c:numRef>
          </c:cat>
          <c:val>
            <c:numRef>
              <c:f>'Ave vs. Best'!$B$7:$S$7</c:f>
              <c:numCache>
                <c:formatCode>_(* #,##0.00_);_(* \(#,##0.00\);_(* "-"??_);_(@_)</c:formatCode>
                <c:ptCount val="18"/>
                <c:pt idx="0">
                  <c:v>11.984999999999999</c:v>
                </c:pt>
                <c:pt idx="1">
                  <c:v>8.5704999999999991</c:v>
                </c:pt>
                <c:pt idx="2">
                  <c:v>6.6909999999999998</c:v>
                </c:pt>
                <c:pt idx="3">
                  <c:v>5.6650999999999998</c:v>
                </c:pt>
                <c:pt idx="4">
                  <c:v>6.3274999999999997</c:v>
                </c:pt>
                <c:pt idx="5">
                  <c:v>7.01</c:v>
                </c:pt>
                <c:pt idx="6">
                  <c:v>8.2594508093150694</c:v>
                </c:pt>
                <c:pt idx="7">
                  <c:v>8.4123820219178072</c:v>
                </c:pt>
                <c:pt idx="8">
                  <c:v>7.3174600000000005</c:v>
                </c:pt>
                <c:pt idx="9">
                  <c:v>7.2505867780821918</c:v>
                </c:pt>
                <c:pt idx="10">
                  <c:v>8.2106582082191792</c:v>
                </c:pt>
                <c:pt idx="11">
                  <c:v>9.6447754082191786</c:v>
                </c:pt>
                <c:pt idx="12">
                  <c:v>10.833125561643836</c:v>
                </c:pt>
                <c:pt idx="13">
                  <c:v>12.766167123287673</c:v>
                </c:pt>
                <c:pt idx="14">
                  <c:v>14.706622813698631</c:v>
                </c:pt>
                <c:pt idx="15">
                  <c:v>13.313921843835615</c:v>
                </c:pt>
                <c:pt idx="16">
                  <c:v>13.250155920547943</c:v>
                </c:pt>
                <c:pt idx="17">
                  <c:v>14.364944626373626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8CC-40B6-B08C-D7C0FB6407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3427368"/>
        <c:axId val="753426584"/>
      </c:lineChart>
      <c:catAx>
        <c:axId val="765458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5468256"/>
        <c:crosses val="autoZero"/>
        <c:auto val="1"/>
        <c:lblAlgn val="ctr"/>
        <c:lblOffset val="100"/>
        <c:noMultiLvlLbl val="0"/>
      </c:catAx>
      <c:valAx>
        <c:axId val="765468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5458848"/>
        <c:crosses val="autoZero"/>
        <c:crossBetween val="between"/>
      </c:valAx>
      <c:valAx>
        <c:axId val="753426584"/>
        <c:scaling>
          <c:orientation val="minMax"/>
        </c:scaling>
        <c:delete val="0"/>
        <c:axPos val="r"/>
        <c:numFmt formatCode="_(* #,##0.00_);_(* \(#,##0.0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3427368"/>
        <c:crosses val="max"/>
        <c:crossBetween val="between"/>
        <c:majorUnit val="2"/>
      </c:valAx>
      <c:catAx>
        <c:axId val="7534273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534265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44020-1EFC-4187-8385-47AFE12CCD3E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6B84C-F86A-4ED6-9F3C-2DEB0CAE0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1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674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24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08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244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319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91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81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653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3587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004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20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851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887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831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7694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443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266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524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521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9977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674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95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600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6128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904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55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793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547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864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183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597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557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76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5465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6040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150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697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2750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122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1333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9047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7197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3524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32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2486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50639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2723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8757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1298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8204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2386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2789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2006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8470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56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0395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8379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60920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6099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2834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9441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139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20937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41056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1742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88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6263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0363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2678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3807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3326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7080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02711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1059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9215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9939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5288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9865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13328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28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3941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39586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41287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4922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50154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28383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036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04669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24151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18763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77440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C85D5-9927-4940-BA24-F9F39EEA677C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68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050FC-83D1-408E-B4BA-DDC4B5089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49ACA0-EBE3-474D-8063-9E52B2234E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E99D6-1703-4FCD-AC99-79C6DDB82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9194A-C6E9-4765-A089-883FC9E25C7C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BD3B1-64C6-4A66-B369-7F75B0ADE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0F56B-735A-4E3D-BA49-740F14558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EF42E-AB6D-4980-9F7E-6D698EB2D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76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68307-2940-407B-85AB-6809B1F91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6CC713-1B43-4726-9F2A-F22E76D0A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3E375-0232-44C6-8150-3F3C9F8A3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9194A-C6E9-4765-A089-883FC9E25C7C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5DD9F-2D82-4E87-9281-781EDD084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0BE83-7A7D-4062-B50C-3BDB80F7E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EF42E-AB6D-4980-9F7E-6D698EB2D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84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8699E1-9984-48E7-A5C4-E2A0931D8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AA5223-A49B-421D-9AC1-AB9EAEF64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FD514-8DBA-43D2-B607-C8FB57132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9194A-C6E9-4765-A089-883FC9E25C7C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203CD-9919-475B-8C35-17A5E0AC9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2201E-117D-4FCE-9220-9540084BB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EF42E-AB6D-4980-9F7E-6D698EB2D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12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52667-DDAB-45D5-86B8-0A5B81DFC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67FA9-2901-4BF4-A051-DAF0F0271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A0C0C-177B-4926-820C-D29CA0513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9194A-C6E9-4765-A089-883FC9E25C7C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8B91F-EF3C-4AA2-8BD2-4DCE8C9F9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5B4B6-019C-43AC-AA70-3938DB49F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EF42E-AB6D-4980-9F7E-6D698EB2D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77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864B2-A736-45AE-826B-44EC8C94D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844BA6-4F3D-4C1C-ADC6-1D2E5F0F0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5010A-F574-4C89-8898-13B024C4A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9194A-C6E9-4765-A089-883FC9E25C7C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16EB0-53FC-4F3A-8307-DE54DB2C9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1B56C-138F-423E-8B85-AD9A46677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EF42E-AB6D-4980-9F7E-6D698EB2D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09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733DA-832D-435E-A944-355ACAE14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8A17C-06C3-4AEC-AF62-1799FA5F28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83118A-4A9E-4BB3-AE79-7452371F85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3ABCD8-9031-4794-801E-E531B6138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9194A-C6E9-4765-A089-883FC9E25C7C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554D5-3A18-4431-855B-16FAE3A38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1FEDBF-EB5C-4E99-83BC-463B1E25D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EF42E-AB6D-4980-9F7E-6D698EB2D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30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EC09F-86DD-4FDF-9753-E7D6D765E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5D12E-50A7-4CB7-AE55-D0BDDA337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779F4A-DCEB-4CF2-B993-8BAF043C89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069050-0855-4642-B462-663B64D06C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801E42-9E21-4300-986F-CFB07EACC1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9B1095-288C-4D95-B548-B59136AD8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9194A-C6E9-4765-A089-883FC9E25C7C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8260BA-740D-4906-8989-2869E88DC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4F5B8E-711A-4F6D-B8D0-71E5C946A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EF42E-AB6D-4980-9F7E-6D698EB2D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97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2430D-D4C9-4366-902D-AB01C931E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8DDD0A-34E7-412B-A7EF-357E9262D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9194A-C6E9-4765-A089-883FC9E25C7C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D8DD5F-F161-437A-8DE2-F90A88C93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CE8C5B-B364-4C67-B79D-B72DC0BBF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EF42E-AB6D-4980-9F7E-6D698EB2D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45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89BBC6-C499-4861-B141-41EAEEBD1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9194A-C6E9-4765-A089-883FC9E25C7C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5F0329-B759-426F-8777-F8C4C01F6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5E4F5-286B-4642-ABB3-8F6D6125D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EF42E-AB6D-4980-9F7E-6D698EB2D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05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BC7A2-1207-4CA4-94AC-5FCCDA202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BAADC-C73C-4661-B71C-B6392A117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B2F8B3-5611-42A5-9962-8CFD9028A1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DD7542-D4AF-42F8-8776-2306FF682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9194A-C6E9-4765-A089-883FC9E25C7C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2E33E8-A050-44D8-A4BD-0F784E6D9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3F3E9D-FF7F-40E1-83EB-2877876D5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EF42E-AB6D-4980-9F7E-6D698EB2D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62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65DE6-D8C0-4D26-95AB-D9105D7EC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B0C1BF-FBA3-449E-9021-D33FB42824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44370D-A3EB-4FDD-9A5C-26269FD48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23B9E5-BC14-4B0E-A0F3-2E51388D4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9194A-C6E9-4765-A089-883FC9E25C7C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0F9C6A-0D48-4676-86BA-6F36FCC50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910CDE-7695-45FF-8E7B-92CFD5A6F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EF42E-AB6D-4980-9F7E-6D698EB2D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46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0E0A23-9A06-4313-A586-35EC41670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81BB7B-541B-4ABB-949C-A5BCCF7E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C6F83-C392-4A7C-A37F-6CDD7F931C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9194A-C6E9-4765-A089-883FC9E25C7C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837EC-AC05-4FB1-BF74-B7203DD88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CC28F-7881-42C1-B051-2BC4CA9F7A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EF42E-AB6D-4980-9F7E-6D698EB2D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88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emf"/><Relationship Id="rId4" Type="http://schemas.openxmlformats.org/officeDocument/2006/relationships/image" Target="../media/image6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emf"/><Relationship Id="rId4" Type="http://schemas.openxmlformats.org/officeDocument/2006/relationships/image" Target="../media/image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emf"/><Relationship Id="rId4" Type="http://schemas.openxmlformats.org/officeDocument/2006/relationships/image" Target="../media/image6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6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6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emf"/><Relationship Id="rId4" Type="http://schemas.openxmlformats.org/officeDocument/2006/relationships/image" Target="../media/image6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6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6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6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emf"/><Relationship Id="rId4" Type="http://schemas.openxmlformats.org/officeDocument/2006/relationships/image" Target="../media/image6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6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emf"/><Relationship Id="rId4" Type="http://schemas.openxmlformats.org/officeDocument/2006/relationships/image" Target="../media/image6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6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emf"/><Relationship Id="rId4" Type="http://schemas.openxmlformats.org/officeDocument/2006/relationships/image" Target="../media/image6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6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6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CF1852-DF8C-427D-8EF5-3E85728BD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751" y="-869830"/>
            <a:ext cx="6218142" cy="804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08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74CB92-42DD-46BB-AFCE-F83CB3FDE7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187" y="92073"/>
            <a:ext cx="9867317" cy="650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76886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D9DF2D-EE04-457C-BB65-E3C4A4ED1A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6055" y="179014"/>
            <a:ext cx="6943835" cy="625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6939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7BDE28D-F161-4AE8-96E8-E4584CB7BD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953576"/>
              </p:ext>
            </p:extLst>
          </p:nvPr>
        </p:nvGraphicFramePr>
        <p:xfrm>
          <a:off x="2485126" y="179014"/>
          <a:ext cx="6324600" cy="1034415"/>
        </p:xfrm>
        <a:graphic>
          <a:graphicData uri="http://schemas.openxmlformats.org/drawingml/2006/table">
            <a:tbl>
              <a:tblPr/>
              <a:tblGrid>
                <a:gridCol w="1027153">
                  <a:extLst>
                    <a:ext uri="{9D8B030D-6E8A-4147-A177-3AD203B41FA5}">
                      <a16:colId xmlns:a16="http://schemas.microsoft.com/office/drawing/2014/main" val="58800374"/>
                    </a:ext>
                  </a:extLst>
                </a:gridCol>
                <a:gridCol w="1093728">
                  <a:extLst>
                    <a:ext uri="{9D8B030D-6E8A-4147-A177-3AD203B41FA5}">
                      <a16:colId xmlns:a16="http://schemas.microsoft.com/office/drawing/2014/main" val="2962543964"/>
                    </a:ext>
                  </a:extLst>
                </a:gridCol>
                <a:gridCol w="675258">
                  <a:extLst>
                    <a:ext uri="{9D8B030D-6E8A-4147-A177-3AD203B41FA5}">
                      <a16:colId xmlns:a16="http://schemas.microsoft.com/office/drawing/2014/main" val="1900172238"/>
                    </a:ext>
                  </a:extLst>
                </a:gridCol>
                <a:gridCol w="675258">
                  <a:extLst>
                    <a:ext uri="{9D8B030D-6E8A-4147-A177-3AD203B41FA5}">
                      <a16:colId xmlns:a16="http://schemas.microsoft.com/office/drawing/2014/main" val="25645810"/>
                    </a:ext>
                  </a:extLst>
                </a:gridCol>
                <a:gridCol w="865472">
                  <a:extLst>
                    <a:ext uri="{9D8B030D-6E8A-4147-A177-3AD203B41FA5}">
                      <a16:colId xmlns:a16="http://schemas.microsoft.com/office/drawing/2014/main" val="1880615993"/>
                    </a:ext>
                  </a:extLst>
                </a:gridCol>
                <a:gridCol w="722811">
                  <a:extLst>
                    <a:ext uri="{9D8B030D-6E8A-4147-A177-3AD203B41FA5}">
                      <a16:colId xmlns:a16="http://schemas.microsoft.com/office/drawing/2014/main" val="1677803965"/>
                    </a:ext>
                  </a:extLst>
                </a:gridCol>
                <a:gridCol w="808408">
                  <a:extLst>
                    <a:ext uri="{9D8B030D-6E8A-4147-A177-3AD203B41FA5}">
                      <a16:colId xmlns:a16="http://schemas.microsoft.com/office/drawing/2014/main" val="2015486273"/>
                    </a:ext>
                  </a:extLst>
                </a:gridCol>
                <a:gridCol w="456512">
                  <a:extLst>
                    <a:ext uri="{9D8B030D-6E8A-4147-A177-3AD203B41FA5}">
                      <a16:colId xmlns:a16="http://schemas.microsoft.com/office/drawing/2014/main" val="1241092078"/>
                    </a:ext>
                  </a:extLst>
                </a:gridCol>
              </a:tblGrid>
              <a:tr h="285750"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ZA" sz="1800" b="1" i="0" u="none" strike="noStrike">
                          <a:effectLst/>
                          <a:latin typeface="Tahoma" panose="020B0604030504040204" pitchFamily="34" charset="0"/>
                        </a:rPr>
                        <a:t>Net profit per producing ha per farm - 2018/2019 year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99713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ahoma" panose="020B0604030504040204" pitchFamily="34" charset="0"/>
                        </a:rPr>
                        <a:t>Farm 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Tahoma" panose="020B0604030504040204" pitchFamily="34" charset="0"/>
                        </a:rPr>
                        <a:t>Net profit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ahoma" panose="020B0604030504040204" pitchFamily="34" charset="0"/>
                        </a:rPr>
                        <a:t>2018 Production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ahoma" panose="020B0604030504040204" pitchFamily="34" charset="0"/>
                        </a:rPr>
                        <a:t>2017 Production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977696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ahoma" panose="020B0604030504040204" pitchFamily="34" charset="0"/>
                        </a:rPr>
                        <a:t>ton/bearing 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ahoma" panose="020B0604030504040204" pitchFamily="34" charset="0"/>
                        </a:rPr>
                        <a:t>ton/bearing 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765219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26C6717-92F8-4838-9AB9-8E1EBB5C98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042255"/>
              </p:ext>
            </p:extLst>
          </p:nvPr>
        </p:nvGraphicFramePr>
        <p:xfrm>
          <a:off x="2485126" y="1471939"/>
          <a:ext cx="6324600" cy="3688080"/>
        </p:xfrm>
        <a:graphic>
          <a:graphicData uri="http://schemas.openxmlformats.org/drawingml/2006/table">
            <a:tbl>
              <a:tblPr/>
              <a:tblGrid>
                <a:gridCol w="1106465">
                  <a:extLst>
                    <a:ext uri="{9D8B030D-6E8A-4147-A177-3AD203B41FA5}">
                      <a16:colId xmlns:a16="http://schemas.microsoft.com/office/drawing/2014/main" val="1494756312"/>
                    </a:ext>
                  </a:extLst>
                </a:gridCol>
                <a:gridCol w="1178178">
                  <a:extLst>
                    <a:ext uri="{9D8B030D-6E8A-4147-A177-3AD203B41FA5}">
                      <a16:colId xmlns:a16="http://schemas.microsoft.com/office/drawing/2014/main" val="3799747278"/>
                    </a:ext>
                  </a:extLst>
                </a:gridCol>
                <a:gridCol w="727397">
                  <a:extLst>
                    <a:ext uri="{9D8B030D-6E8A-4147-A177-3AD203B41FA5}">
                      <a16:colId xmlns:a16="http://schemas.microsoft.com/office/drawing/2014/main" val="962139793"/>
                    </a:ext>
                  </a:extLst>
                </a:gridCol>
                <a:gridCol w="727397">
                  <a:extLst>
                    <a:ext uri="{9D8B030D-6E8A-4147-A177-3AD203B41FA5}">
                      <a16:colId xmlns:a16="http://schemas.microsoft.com/office/drawing/2014/main" val="164791417"/>
                    </a:ext>
                  </a:extLst>
                </a:gridCol>
                <a:gridCol w="932299">
                  <a:extLst>
                    <a:ext uri="{9D8B030D-6E8A-4147-A177-3AD203B41FA5}">
                      <a16:colId xmlns:a16="http://schemas.microsoft.com/office/drawing/2014/main" val="884747441"/>
                    </a:ext>
                  </a:extLst>
                </a:gridCol>
                <a:gridCol w="778623">
                  <a:extLst>
                    <a:ext uri="{9D8B030D-6E8A-4147-A177-3AD203B41FA5}">
                      <a16:colId xmlns:a16="http://schemas.microsoft.com/office/drawing/2014/main" val="2986149876"/>
                    </a:ext>
                  </a:extLst>
                </a:gridCol>
                <a:gridCol w="874241">
                  <a:extLst>
                    <a:ext uri="{9D8B030D-6E8A-4147-A177-3AD203B41FA5}">
                      <a16:colId xmlns:a16="http://schemas.microsoft.com/office/drawing/2014/main" val="319573377"/>
                    </a:ext>
                  </a:extLst>
                </a:gridCol>
              </a:tblGrid>
              <a:tr h="1089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Tahoma" panose="020B0604030504040204" pitchFamily="34" charset="0"/>
                        </a:rPr>
                        <a:t>Group average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Tahoma" panose="020B0604030504040204" pitchFamily="34" charset="0"/>
                        </a:rPr>
                        <a:t>60 ton/ha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Tahoma" panose="020B0604030504040204" pitchFamily="34" charset="0"/>
                        </a:rPr>
                        <a:t>64 ton/ha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396334"/>
                  </a:ext>
                </a:extLst>
              </a:tr>
              <a:tr h="10395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          75,559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7036394"/>
                  </a:ext>
                </a:extLst>
              </a:tr>
              <a:tr h="10395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          72,427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Tahoma" panose="020B0604030504040204" pitchFamily="34" charset="0"/>
                        </a:rPr>
                        <a:t>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4140397"/>
                  </a:ext>
                </a:extLst>
              </a:tr>
              <a:tr h="10395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          71,494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1362123"/>
                  </a:ext>
                </a:extLst>
              </a:tr>
              <a:tr h="10395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          70,747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9626021"/>
                  </a:ext>
                </a:extLst>
              </a:tr>
              <a:tr h="10395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          70,196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2212434"/>
                  </a:ext>
                </a:extLst>
              </a:tr>
              <a:tr h="10395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          69,754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4849477"/>
                  </a:ext>
                </a:extLst>
              </a:tr>
              <a:tr h="10395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          63,507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458942"/>
                  </a:ext>
                </a:extLst>
              </a:tr>
              <a:tr h="10395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          63,488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Tahoma" panose="020B0604030504040204" pitchFamily="34" charset="0"/>
                        </a:rPr>
                        <a:t>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7547117"/>
                  </a:ext>
                </a:extLst>
              </a:tr>
              <a:tr h="10395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          61,184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3652107"/>
                  </a:ext>
                </a:extLst>
              </a:tr>
              <a:tr h="10395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          59,513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9755252"/>
                  </a:ext>
                </a:extLst>
              </a:tr>
              <a:tr h="10395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          57,168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7881816"/>
                  </a:ext>
                </a:extLst>
              </a:tr>
              <a:tr h="10395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          56,570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1212358"/>
                  </a:ext>
                </a:extLst>
              </a:tr>
              <a:tr h="9900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          55,889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0876727"/>
                  </a:ext>
                </a:extLst>
              </a:tr>
              <a:tr h="9900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          54,715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5140708"/>
                  </a:ext>
                </a:extLst>
              </a:tr>
              <a:tr h="10395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          53,051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1812136"/>
                  </a:ext>
                </a:extLst>
              </a:tr>
              <a:tr h="10395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          52,840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905483"/>
                  </a:ext>
                </a:extLst>
              </a:tr>
              <a:tr h="10395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          52,605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7443484"/>
                  </a:ext>
                </a:extLst>
              </a:tr>
              <a:tr h="9900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          50,614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7027101"/>
                  </a:ext>
                </a:extLst>
              </a:tr>
              <a:tr h="9900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          49,559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1083708"/>
                  </a:ext>
                </a:extLst>
              </a:tr>
              <a:tr h="10395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          49,442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6107149"/>
                  </a:ext>
                </a:extLst>
              </a:tr>
              <a:tr h="10395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          46,620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7944521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00000000-0008-0000-1900-000006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3652" y="15334981"/>
            <a:ext cx="64452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2786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7BDE28D-F161-4AE8-96E8-E4584CB7BD29}"/>
              </a:ext>
            </a:extLst>
          </p:cNvPr>
          <p:cNvGraphicFramePr>
            <a:graphicFrameLocks noGrp="1"/>
          </p:cNvGraphicFramePr>
          <p:nvPr/>
        </p:nvGraphicFramePr>
        <p:xfrm>
          <a:off x="2485126" y="179014"/>
          <a:ext cx="6324600" cy="1034415"/>
        </p:xfrm>
        <a:graphic>
          <a:graphicData uri="http://schemas.openxmlformats.org/drawingml/2006/table">
            <a:tbl>
              <a:tblPr/>
              <a:tblGrid>
                <a:gridCol w="1027153">
                  <a:extLst>
                    <a:ext uri="{9D8B030D-6E8A-4147-A177-3AD203B41FA5}">
                      <a16:colId xmlns:a16="http://schemas.microsoft.com/office/drawing/2014/main" val="58800374"/>
                    </a:ext>
                  </a:extLst>
                </a:gridCol>
                <a:gridCol w="1093728">
                  <a:extLst>
                    <a:ext uri="{9D8B030D-6E8A-4147-A177-3AD203B41FA5}">
                      <a16:colId xmlns:a16="http://schemas.microsoft.com/office/drawing/2014/main" val="2962543964"/>
                    </a:ext>
                  </a:extLst>
                </a:gridCol>
                <a:gridCol w="675258">
                  <a:extLst>
                    <a:ext uri="{9D8B030D-6E8A-4147-A177-3AD203B41FA5}">
                      <a16:colId xmlns:a16="http://schemas.microsoft.com/office/drawing/2014/main" val="1900172238"/>
                    </a:ext>
                  </a:extLst>
                </a:gridCol>
                <a:gridCol w="675258">
                  <a:extLst>
                    <a:ext uri="{9D8B030D-6E8A-4147-A177-3AD203B41FA5}">
                      <a16:colId xmlns:a16="http://schemas.microsoft.com/office/drawing/2014/main" val="25645810"/>
                    </a:ext>
                  </a:extLst>
                </a:gridCol>
                <a:gridCol w="865472">
                  <a:extLst>
                    <a:ext uri="{9D8B030D-6E8A-4147-A177-3AD203B41FA5}">
                      <a16:colId xmlns:a16="http://schemas.microsoft.com/office/drawing/2014/main" val="1880615993"/>
                    </a:ext>
                  </a:extLst>
                </a:gridCol>
                <a:gridCol w="722811">
                  <a:extLst>
                    <a:ext uri="{9D8B030D-6E8A-4147-A177-3AD203B41FA5}">
                      <a16:colId xmlns:a16="http://schemas.microsoft.com/office/drawing/2014/main" val="1677803965"/>
                    </a:ext>
                  </a:extLst>
                </a:gridCol>
                <a:gridCol w="808408">
                  <a:extLst>
                    <a:ext uri="{9D8B030D-6E8A-4147-A177-3AD203B41FA5}">
                      <a16:colId xmlns:a16="http://schemas.microsoft.com/office/drawing/2014/main" val="2015486273"/>
                    </a:ext>
                  </a:extLst>
                </a:gridCol>
                <a:gridCol w="456512">
                  <a:extLst>
                    <a:ext uri="{9D8B030D-6E8A-4147-A177-3AD203B41FA5}">
                      <a16:colId xmlns:a16="http://schemas.microsoft.com/office/drawing/2014/main" val="1241092078"/>
                    </a:ext>
                  </a:extLst>
                </a:gridCol>
              </a:tblGrid>
              <a:tr h="285750"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ZA" sz="1800" b="1" i="0" u="none" strike="noStrike">
                          <a:effectLst/>
                          <a:latin typeface="Tahoma" panose="020B0604030504040204" pitchFamily="34" charset="0"/>
                        </a:rPr>
                        <a:t>Net profit per producing ha per farm - 2018/2019 year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99713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ahoma" panose="020B0604030504040204" pitchFamily="34" charset="0"/>
                        </a:rPr>
                        <a:t>Farm 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ahoma" panose="020B0604030504040204" pitchFamily="34" charset="0"/>
                        </a:rPr>
                        <a:t>Net profit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ahoma" panose="020B0604030504040204" pitchFamily="34" charset="0"/>
                        </a:rPr>
                        <a:t>2018 Production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ahoma" panose="020B0604030504040204" pitchFamily="34" charset="0"/>
                        </a:rPr>
                        <a:t>2017 Production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977696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ahoma" panose="020B0604030504040204" pitchFamily="34" charset="0"/>
                        </a:rPr>
                        <a:t>ton/bearing 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ahoma" panose="020B0604030504040204" pitchFamily="34" charset="0"/>
                        </a:rPr>
                        <a:t>ton/bearing 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765219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26C6717-92F8-4838-9AB9-8E1EBB5C98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734016"/>
              </p:ext>
            </p:extLst>
          </p:nvPr>
        </p:nvGraphicFramePr>
        <p:xfrm>
          <a:off x="2485126" y="1392443"/>
          <a:ext cx="6324600" cy="3616422"/>
        </p:xfrm>
        <a:graphic>
          <a:graphicData uri="http://schemas.openxmlformats.org/drawingml/2006/table">
            <a:tbl>
              <a:tblPr/>
              <a:tblGrid>
                <a:gridCol w="1106465">
                  <a:extLst>
                    <a:ext uri="{9D8B030D-6E8A-4147-A177-3AD203B41FA5}">
                      <a16:colId xmlns:a16="http://schemas.microsoft.com/office/drawing/2014/main" val="1494756312"/>
                    </a:ext>
                  </a:extLst>
                </a:gridCol>
                <a:gridCol w="1178178">
                  <a:extLst>
                    <a:ext uri="{9D8B030D-6E8A-4147-A177-3AD203B41FA5}">
                      <a16:colId xmlns:a16="http://schemas.microsoft.com/office/drawing/2014/main" val="3799747278"/>
                    </a:ext>
                  </a:extLst>
                </a:gridCol>
                <a:gridCol w="727397">
                  <a:extLst>
                    <a:ext uri="{9D8B030D-6E8A-4147-A177-3AD203B41FA5}">
                      <a16:colId xmlns:a16="http://schemas.microsoft.com/office/drawing/2014/main" val="962139793"/>
                    </a:ext>
                  </a:extLst>
                </a:gridCol>
                <a:gridCol w="727397">
                  <a:extLst>
                    <a:ext uri="{9D8B030D-6E8A-4147-A177-3AD203B41FA5}">
                      <a16:colId xmlns:a16="http://schemas.microsoft.com/office/drawing/2014/main" val="164791417"/>
                    </a:ext>
                  </a:extLst>
                </a:gridCol>
                <a:gridCol w="932299">
                  <a:extLst>
                    <a:ext uri="{9D8B030D-6E8A-4147-A177-3AD203B41FA5}">
                      <a16:colId xmlns:a16="http://schemas.microsoft.com/office/drawing/2014/main" val="884747441"/>
                    </a:ext>
                  </a:extLst>
                </a:gridCol>
                <a:gridCol w="778623">
                  <a:extLst>
                    <a:ext uri="{9D8B030D-6E8A-4147-A177-3AD203B41FA5}">
                      <a16:colId xmlns:a16="http://schemas.microsoft.com/office/drawing/2014/main" val="2986149876"/>
                    </a:ext>
                  </a:extLst>
                </a:gridCol>
                <a:gridCol w="874241">
                  <a:extLst>
                    <a:ext uri="{9D8B030D-6E8A-4147-A177-3AD203B41FA5}">
                      <a16:colId xmlns:a16="http://schemas.microsoft.com/office/drawing/2014/main" val="319573377"/>
                    </a:ext>
                  </a:extLst>
                </a:gridCol>
              </a:tblGrid>
              <a:tr h="2636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396334"/>
                  </a:ext>
                </a:extLst>
              </a:tr>
              <a:tr h="10395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          39,469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Tahoma" panose="020B0604030504040204" pitchFamily="34" charset="0"/>
                        </a:rPr>
                        <a:t>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9980855"/>
                  </a:ext>
                </a:extLst>
              </a:tr>
              <a:tr h="10395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          39,450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7777764"/>
                  </a:ext>
                </a:extLst>
              </a:tr>
              <a:tr h="10395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          35,408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1372992"/>
                  </a:ext>
                </a:extLst>
              </a:tr>
              <a:tr h="10395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          34,213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2876733"/>
                  </a:ext>
                </a:extLst>
              </a:tr>
              <a:tr h="10395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          23,509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58637"/>
                  </a:ext>
                </a:extLst>
              </a:tr>
              <a:tr h="10395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          22,418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8336240"/>
                  </a:ext>
                </a:extLst>
              </a:tr>
              <a:tr h="10395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          21,635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0626853"/>
                  </a:ext>
                </a:extLst>
              </a:tr>
              <a:tr h="10395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            8,928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9620240"/>
                  </a:ext>
                </a:extLst>
              </a:tr>
              <a:tr h="10395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            8,402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651572"/>
                  </a:ext>
                </a:extLst>
              </a:tr>
              <a:tr h="10395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            5,629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698026"/>
                  </a:ext>
                </a:extLst>
              </a:tr>
              <a:tr h="10395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              -987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9954058"/>
                  </a:ext>
                </a:extLst>
              </a:tr>
              <a:tr h="10395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           -5,516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3759240"/>
                  </a:ext>
                </a:extLst>
              </a:tr>
              <a:tr h="10395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           -9,759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2092869"/>
                  </a:ext>
                </a:extLst>
              </a:tr>
              <a:tr h="10395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         -23,503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3278639"/>
                  </a:ext>
                </a:extLst>
              </a:tr>
              <a:tr h="10395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         -39,189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4753509"/>
                  </a:ext>
                </a:extLst>
              </a:tr>
              <a:tr h="10395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         -87,425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2601208"/>
                  </a:ext>
                </a:extLst>
              </a:tr>
              <a:tr h="10395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       -129,315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3912874"/>
                  </a:ext>
                </a:extLst>
              </a:tr>
              <a:tr h="1039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9978242"/>
                  </a:ext>
                </a:extLst>
              </a:tr>
              <a:tr h="103957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effectLst/>
                          <a:latin typeface="Tahoma" panose="020B0604030504040204" pitchFamily="34" charset="0"/>
                        </a:rPr>
                        <a:t>(Note: "Profit" is the profit before interest, depreciation, taxation and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4014702"/>
                  </a:ext>
                </a:extLst>
              </a:tr>
              <a:tr h="10395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owners remuneration.)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3331352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00000000-0008-0000-1900-000006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3652" y="15334981"/>
            <a:ext cx="64452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01988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224591-9532-41FB-A8D7-297D4F4774F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-1855236"/>
            <a:ext cx="7753350" cy="100336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7B8E23-BA00-4BD5-8149-53A98867D81D}"/>
              </a:ext>
            </a:extLst>
          </p:cNvPr>
          <p:cNvSpPr txBox="1"/>
          <p:nvPr/>
        </p:nvSpPr>
        <p:spPr>
          <a:xfrm>
            <a:off x="6758609" y="4147931"/>
            <a:ext cx="40680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p.232</a:t>
            </a:r>
          </a:p>
          <a:p>
            <a:endParaRPr lang="en-US" sz="32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80277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C1E272E-A5E9-49AD-A4FE-C5772605363E}"/>
              </a:ext>
            </a:extLst>
          </p:cNvPr>
          <p:cNvSpPr/>
          <p:nvPr/>
        </p:nvSpPr>
        <p:spPr>
          <a:xfrm>
            <a:off x="2631111" y="78440"/>
            <a:ext cx="6205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dirty="0">
                <a:latin typeface="Times New Roman" panose="02020603050405020304" pitchFamily="18" charset="0"/>
              </a:rPr>
              <a:t>DASHBOARD 2018/2019 - YOU vs. BEST PROFIT FARMS</a:t>
            </a:r>
            <a:r>
              <a:rPr lang="en-ZA" dirty="0"/>
              <a:t> 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DD6683F-061F-4CAF-99AB-559C504942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211598"/>
              </p:ext>
            </p:extLst>
          </p:nvPr>
        </p:nvGraphicFramePr>
        <p:xfrm>
          <a:off x="2250697" y="766484"/>
          <a:ext cx="7083085" cy="4970086"/>
        </p:xfrm>
        <a:graphic>
          <a:graphicData uri="http://schemas.openxmlformats.org/drawingml/2006/table">
            <a:tbl>
              <a:tblPr/>
              <a:tblGrid>
                <a:gridCol w="3652412">
                  <a:extLst>
                    <a:ext uri="{9D8B030D-6E8A-4147-A177-3AD203B41FA5}">
                      <a16:colId xmlns:a16="http://schemas.microsoft.com/office/drawing/2014/main" val="260970958"/>
                    </a:ext>
                  </a:extLst>
                </a:gridCol>
                <a:gridCol w="870220">
                  <a:extLst>
                    <a:ext uri="{9D8B030D-6E8A-4147-A177-3AD203B41FA5}">
                      <a16:colId xmlns:a16="http://schemas.microsoft.com/office/drawing/2014/main" val="1127586998"/>
                    </a:ext>
                  </a:extLst>
                </a:gridCol>
                <a:gridCol w="941343">
                  <a:extLst>
                    <a:ext uri="{9D8B030D-6E8A-4147-A177-3AD203B41FA5}">
                      <a16:colId xmlns:a16="http://schemas.microsoft.com/office/drawing/2014/main" val="2497311927"/>
                    </a:ext>
                  </a:extLst>
                </a:gridCol>
                <a:gridCol w="840933">
                  <a:extLst>
                    <a:ext uri="{9D8B030D-6E8A-4147-A177-3AD203B41FA5}">
                      <a16:colId xmlns:a16="http://schemas.microsoft.com/office/drawing/2014/main" val="1410842129"/>
                    </a:ext>
                  </a:extLst>
                </a:gridCol>
                <a:gridCol w="778177">
                  <a:extLst>
                    <a:ext uri="{9D8B030D-6E8A-4147-A177-3AD203B41FA5}">
                      <a16:colId xmlns:a16="http://schemas.microsoft.com/office/drawing/2014/main" val="2189283823"/>
                    </a:ext>
                  </a:extLst>
                </a:gridCol>
              </a:tblGrid>
              <a:tr h="414173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1" i="0" u="sng" strike="noStrike">
                          <a:effectLst/>
                          <a:latin typeface="Times New Roman" panose="02020603050405020304" pitchFamily="18" charset="0"/>
                        </a:rPr>
                        <a:t>NETTO WINS PER PRODUSERENDE HEKTAAR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Beste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MY </a:t>
                      </a:r>
                      <a:r>
                        <a:rPr lang="en-US" sz="12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PLAAS</a:t>
                      </a:r>
                      <a:endParaRPr lang="en-US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249471"/>
                  </a:ext>
                </a:extLst>
              </a:tr>
              <a:tr h="41417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Gem18/19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25 % 18/19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effectLst/>
                          <a:latin typeface="Arial" panose="020B0604020202020204" pitchFamily="34" charset="0"/>
                        </a:rPr>
                        <a:t>Verskil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6521703"/>
                  </a:ext>
                </a:extLst>
              </a:tr>
              <a:tr h="207087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7528330"/>
                  </a:ext>
                </a:extLst>
              </a:tr>
              <a:tr h="207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Inkomste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236,837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286,298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266,702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(19,595)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298117"/>
                  </a:ext>
                </a:extLst>
              </a:tr>
              <a:tr h="207087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891056"/>
                  </a:ext>
                </a:extLst>
              </a:tr>
              <a:tr h="207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(Inkomste per draende hektaar):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264,371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308,092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271,478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(36,614)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502566"/>
                  </a:ext>
                </a:extLst>
              </a:tr>
              <a:tr h="207087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2823541"/>
                  </a:ext>
                </a:extLst>
              </a:tr>
              <a:tr h="207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Min Uitgawes: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161,042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159,585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134,588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24,997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337824"/>
                  </a:ext>
                </a:extLst>
              </a:tr>
              <a:tr h="207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Totale arbeidskoste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76,935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76,653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58,761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17,892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CC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526050"/>
                  </a:ext>
                </a:extLst>
              </a:tr>
              <a:tr h="207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(Uitgesluit winsdeel)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0607999"/>
                  </a:ext>
                </a:extLst>
              </a:tr>
              <a:tr h="207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Winsdeel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1,826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2,819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7,732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(4,912)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C2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269561"/>
                  </a:ext>
                </a:extLst>
              </a:tr>
              <a:tr h="207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Oesbeskermning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23,723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23,052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21,268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1,783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438796"/>
                  </a:ext>
                </a:extLst>
              </a:tr>
              <a:tr h="207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(Ingesluit onkruidoder)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1370102"/>
                  </a:ext>
                </a:extLst>
              </a:tr>
              <a:tr h="207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Kunsmis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5,696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5,598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4,128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1,470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9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386698"/>
                  </a:ext>
                </a:extLst>
              </a:tr>
              <a:tr h="207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Reparasies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11,482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11,787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10,627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1,160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7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85374"/>
                  </a:ext>
                </a:extLst>
              </a:tr>
              <a:tr h="207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(uitgesluit geboue)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6528818"/>
                  </a:ext>
                </a:extLst>
              </a:tr>
              <a:tr h="207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Reparasies geboue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5,228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4,972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1,347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3,625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E8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609186"/>
                  </a:ext>
                </a:extLst>
              </a:tr>
              <a:tr h="207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Brandstof &amp; olie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8,065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8,136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5,146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2,990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9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030031"/>
                  </a:ext>
                </a:extLst>
              </a:tr>
              <a:tr h="207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Vervoer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4,901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4,911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5,918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(1,008)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A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250825"/>
                  </a:ext>
                </a:extLst>
              </a:tr>
              <a:tr h="207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Elektrisiteit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6,129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6,070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6,138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(67)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F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517515"/>
                  </a:ext>
                </a:extLst>
              </a:tr>
              <a:tr h="207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Diverse uitgawes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12,477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10,947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6,414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4,533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6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885036"/>
                  </a:ext>
                </a:extLst>
              </a:tr>
              <a:tr h="207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Ander uitgawes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4,579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4,641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7,109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(2,468)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1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259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622756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C1E272E-A5E9-49AD-A4FE-C5772605363E}"/>
              </a:ext>
            </a:extLst>
          </p:cNvPr>
          <p:cNvSpPr/>
          <p:nvPr/>
        </p:nvSpPr>
        <p:spPr>
          <a:xfrm>
            <a:off x="2631111" y="78440"/>
            <a:ext cx="6205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dirty="0">
                <a:latin typeface="Times New Roman" panose="02020603050405020304" pitchFamily="18" charset="0"/>
              </a:rPr>
              <a:t>DASHBOARD 2018/2019 - YOU vs. BEST PROFIT FARMS</a:t>
            </a:r>
            <a:r>
              <a:rPr lang="en-ZA" dirty="0"/>
              <a:t> 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A46E262-99B6-4E16-B994-C2C3A3DB58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863230"/>
              </p:ext>
            </p:extLst>
          </p:nvPr>
        </p:nvGraphicFramePr>
        <p:xfrm>
          <a:off x="1614578" y="526212"/>
          <a:ext cx="7083085" cy="828346"/>
        </p:xfrm>
        <a:graphic>
          <a:graphicData uri="http://schemas.openxmlformats.org/drawingml/2006/table">
            <a:tbl>
              <a:tblPr/>
              <a:tblGrid>
                <a:gridCol w="3652412">
                  <a:extLst>
                    <a:ext uri="{9D8B030D-6E8A-4147-A177-3AD203B41FA5}">
                      <a16:colId xmlns:a16="http://schemas.microsoft.com/office/drawing/2014/main" val="3338129509"/>
                    </a:ext>
                  </a:extLst>
                </a:gridCol>
                <a:gridCol w="870220">
                  <a:extLst>
                    <a:ext uri="{9D8B030D-6E8A-4147-A177-3AD203B41FA5}">
                      <a16:colId xmlns:a16="http://schemas.microsoft.com/office/drawing/2014/main" val="3870330677"/>
                    </a:ext>
                  </a:extLst>
                </a:gridCol>
                <a:gridCol w="941343">
                  <a:extLst>
                    <a:ext uri="{9D8B030D-6E8A-4147-A177-3AD203B41FA5}">
                      <a16:colId xmlns:a16="http://schemas.microsoft.com/office/drawing/2014/main" val="542387374"/>
                    </a:ext>
                  </a:extLst>
                </a:gridCol>
                <a:gridCol w="840933">
                  <a:extLst>
                    <a:ext uri="{9D8B030D-6E8A-4147-A177-3AD203B41FA5}">
                      <a16:colId xmlns:a16="http://schemas.microsoft.com/office/drawing/2014/main" val="2821096754"/>
                    </a:ext>
                  </a:extLst>
                </a:gridCol>
                <a:gridCol w="778177">
                  <a:extLst>
                    <a:ext uri="{9D8B030D-6E8A-4147-A177-3AD203B41FA5}">
                      <a16:colId xmlns:a16="http://schemas.microsoft.com/office/drawing/2014/main" val="1402036781"/>
                    </a:ext>
                  </a:extLst>
                </a:gridCol>
              </a:tblGrid>
              <a:tr h="414173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1" i="0" u="sng" strike="noStrike">
                          <a:effectLst/>
                          <a:latin typeface="Times New Roman" panose="02020603050405020304" pitchFamily="18" charset="0"/>
                        </a:rPr>
                        <a:t>NETTO WINS PER PRODUSERENDE HEKTAAR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Beste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MY </a:t>
                      </a:r>
                      <a:r>
                        <a:rPr lang="en-US" sz="12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PLAAS</a:t>
                      </a:r>
                      <a:endParaRPr lang="en-US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370076"/>
                  </a:ext>
                </a:extLst>
              </a:tr>
              <a:tr h="41417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Gem18/19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25 % 18/19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effectLst/>
                          <a:latin typeface="Arial" panose="020B0604020202020204" pitchFamily="34" charset="0"/>
                        </a:rPr>
                        <a:t>Verskil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184806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92277E7-069C-4857-9978-E974C2B543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505939"/>
              </p:ext>
            </p:extLst>
          </p:nvPr>
        </p:nvGraphicFramePr>
        <p:xfrm>
          <a:off x="1614577" y="1647825"/>
          <a:ext cx="7083085" cy="4023360"/>
        </p:xfrm>
        <a:graphic>
          <a:graphicData uri="http://schemas.openxmlformats.org/drawingml/2006/table">
            <a:tbl>
              <a:tblPr/>
              <a:tblGrid>
                <a:gridCol w="3648102">
                  <a:extLst>
                    <a:ext uri="{9D8B030D-6E8A-4147-A177-3AD203B41FA5}">
                      <a16:colId xmlns:a16="http://schemas.microsoft.com/office/drawing/2014/main" val="2227332217"/>
                    </a:ext>
                  </a:extLst>
                </a:gridCol>
                <a:gridCol w="869192">
                  <a:extLst>
                    <a:ext uri="{9D8B030D-6E8A-4147-A177-3AD203B41FA5}">
                      <a16:colId xmlns:a16="http://schemas.microsoft.com/office/drawing/2014/main" val="3549065473"/>
                    </a:ext>
                  </a:extLst>
                </a:gridCol>
                <a:gridCol w="940233">
                  <a:extLst>
                    <a:ext uri="{9D8B030D-6E8A-4147-A177-3AD203B41FA5}">
                      <a16:colId xmlns:a16="http://schemas.microsoft.com/office/drawing/2014/main" val="1390090353"/>
                    </a:ext>
                  </a:extLst>
                </a:gridCol>
                <a:gridCol w="839941">
                  <a:extLst>
                    <a:ext uri="{9D8B030D-6E8A-4147-A177-3AD203B41FA5}">
                      <a16:colId xmlns:a16="http://schemas.microsoft.com/office/drawing/2014/main" val="244318889"/>
                    </a:ext>
                  </a:extLst>
                </a:gridCol>
                <a:gridCol w="785617">
                  <a:extLst>
                    <a:ext uri="{9D8B030D-6E8A-4147-A177-3AD203B41FA5}">
                      <a16:colId xmlns:a16="http://schemas.microsoft.com/office/drawing/2014/main" val="3689704706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Wins/- verlies per produserende hektaar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75,795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126,712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132,114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5,402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4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18165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>
                          <a:effectLst/>
                          <a:latin typeface="Times New Roman" panose="02020603050405020304" pitchFamily="18" charset="0"/>
                        </a:rPr>
                        <a:t>Wins/- verlies per prod hektaar uitgsl. winsdeel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77,621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129,532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139,846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10,315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B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00439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16232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>
                          <a:effectLst/>
                          <a:latin typeface="Times New Roman" panose="02020603050405020304" pitchFamily="18" charset="0"/>
                        </a:rPr>
                        <a:t>Totale uitgawes per ton geproduseer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2,975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2,547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2,300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           247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66340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>
                          <a:effectLst/>
                          <a:latin typeface="Times New Roman" panose="02020603050405020304" pitchFamily="18" charset="0"/>
                        </a:rPr>
                        <a:t>Total arbeidskoste per ton geproduseer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1,421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1,223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1,004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           219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4788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Oesbeskerming en kunsmis per ton geprod.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543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457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434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             23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56186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>
                          <a:effectLst/>
                          <a:latin typeface="Times New Roman" panose="02020603050405020304" pitchFamily="18" charset="0"/>
                        </a:rPr>
                        <a:t>Totale inkomste per ton geproduseer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4,375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4,569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4,558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            -11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68785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Inkomste per ton indeks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195696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Ton per ha.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363539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Wins per ton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1400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2,258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           236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0D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91302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Wins per ha indeks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104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11542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Wins per ton indeks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112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108286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Uitgawe per ha indeks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101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71225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Uitgawe per ton indeks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117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862769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Produksie indeks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376111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>
                          <a:effectLst/>
                          <a:latin typeface="Times New Roman" panose="02020603050405020304" pitchFamily="18" charset="0"/>
                        </a:rPr>
                        <a:t>Netto wins voor rente betaal,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82516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waardevermindering en kapitale investering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1861556"/>
                  </a:ext>
                </a:extLst>
              </a:tr>
              <a:tr h="161925">
                <a:tc gridSpan="3"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>
                          <a:effectLst/>
                          <a:latin typeface="Times New Roman" panose="02020603050405020304" pitchFamily="18" charset="0"/>
                        </a:rPr>
                        <a:t>* = Profiel van die plase met die beste 25% wins per produserende hektaar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610359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Ouderdomsverdeling alle variëteite totaal: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131765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0 - 3yrs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630512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4 - 6 yrs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156276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7yr +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75%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76%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83%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9134168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00000000-0008-0000-9A00-000002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1253" y="9330531"/>
            <a:ext cx="70485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25569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C1E272E-A5E9-49AD-A4FE-C5772605363E}"/>
              </a:ext>
            </a:extLst>
          </p:cNvPr>
          <p:cNvSpPr/>
          <p:nvPr/>
        </p:nvSpPr>
        <p:spPr>
          <a:xfrm>
            <a:off x="2631111" y="78440"/>
            <a:ext cx="6205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dirty="0">
                <a:latin typeface="Times New Roman" panose="02020603050405020304" pitchFamily="18" charset="0"/>
              </a:rPr>
              <a:t>DASHBOARD 2018/2019 - YOU vs. BEST PROFIT FARMS</a:t>
            </a:r>
            <a:r>
              <a:rPr lang="en-ZA" dirty="0"/>
              <a:t> 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9EF644C-B7F7-44A5-AE80-D49805176D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060394"/>
              </p:ext>
            </p:extLst>
          </p:nvPr>
        </p:nvGraphicFramePr>
        <p:xfrm>
          <a:off x="2268747" y="752549"/>
          <a:ext cx="6814867" cy="5337701"/>
        </p:xfrm>
        <a:graphic>
          <a:graphicData uri="http://schemas.openxmlformats.org/drawingml/2006/table">
            <a:tbl>
              <a:tblPr/>
              <a:tblGrid>
                <a:gridCol w="1227409">
                  <a:extLst>
                    <a:ext uri="{9D8B030D-6E8A-4147-A177-3AD203B41FA5}">
                      <a16:colId xmlns:a16="http://schemas.microsoft.com/office/drawing/2014/main" val="2051953207"/>
                    </a:ext>
                  </a:extLst>
                </a:gridCol>
                <a:gridCol w="1209089">
                  <a:extLst>
                    <a:ext uri="{9D8B030D-6E8A-4147-A177-3AD203B41FA5}">
                      <a16:colId xmlns:a16="http://schemas.microsoft.com/office/drawing/2014/main" val="192742683"/>
                    </a:ext>
                  </a:extLst>
                </a:gridCol>
                <a:gridCol w="879338">
                  <a:extLst>
                    <a:ext uri="{9D8B030D-6E8A-4147-A177-3AD203B41FA5}">
                      <a16:colId xmlns:a16="http://schemas.microsoft.com/office/drawing/2014/main" val="3354442001"/>
                    </a:ext>
                  </a:extLst>
                </a:gridCol>
                <a:gridCol w="146555">
                  <a:extLst>
                    <a:ext uri="{9D8B030D-6E8A-4147-A177-3AD203B41FA5}">
                      <a16:colId xmlns:a16="http://schemas.microsoft.com/office/drawing/2014/main" val="654008352"/>
                    </a:ext>
                  </a:extLst>
                </a:gridCol>
                <a:gridCol w="1593800">
                  <a:extLst>
                    <a:ext uri="{9D8B030D-6E8A-4147-A177-3AD203B41FA5}">
                      <a16:colId xmlns:a16="http://schemas.microsoft.com/office/drawing/2014/main" val="1734016897"/>
                    </a:ext>
                  </a:extLst>
                </a:gridCol>
                <a:gridCol w="879338">
                  <a:extLst>
                    <a:ext uri="{9D8B030D-6E8A-4147-A177-3AD203B41FA5}">
                      <a16:colId xmlns:a16="http://schemas.microsoft.com/office/drawing/2014/main" val="298711406"/>
                    </a:ext>
                  </a:extLst>
                </a:gridCol>
                <a:gridCol w="879338">
                  <a:extLst>
                    <a:ext uri="{9D8B030D-6E8A-4147-A177-3AD203B41FA5}">
                      <a16:colId xmlns:a16="http://schemas.microsoft.com/office/drawing/2014/main" val="585322785"/>
                    </a:ext>
                  </a:extLst>
                </a:gridCol>
              </a:tblGrid>
              <a:tr h="368117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Best 25%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Plaasno.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Best 25%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Plaasno.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6924164"/>
                  </a:ext>
                </a:extLst>
              </a:tr>
              <a:tr h="184059"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profit*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profit*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6459077"/>
                  </a:ext>
                </a:extLst>
              </a:tr>
              <a:tr h="3681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sng" strike="noStrike">
                          <a:effectLst/>
                          <a:latin typeface="Times New Roman" panose="02020603050405020304" pitchFamily="18" charset="0"/>
                        </a:rPr>
                        <a:t>Granny % 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sng" strike="noStrike">
                          <a:effectLst/>
                          <a:latin typeface="Times New Roman" panose="02020603050405020304" pitchFamily="18" charset="0"/>
                        </a:rPr>
                        <a:t>Pan. Goldens % 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349867"/>
                  </a:ext>
                </a:extLst>
              </a:tr>
              <a:tr h="3681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Income/bear 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297,198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282,645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Income/bear 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266,002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160,175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997589"/>
                  </a:ext>
                </a:extLst>
              </a:tr>
              <a:tr h="1840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Income/ton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4,257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4,019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Income/ton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4,195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3,993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292393"/>
                  </a:ext>
                </a:extLst>
              </a:tr>
              <a:tr h="3681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Packout% 1 + 2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61%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47%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Packout% 1 + 2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69%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56%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540446"/>
                  </a:ext>
                </a:extLst>
              </a:tr>
              <a:tr h="1840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Ton/ha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Ton/ha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653290"/>
                  </a:ext>
                </a:extLst>
              </a:tr>
              <a:tr h="18405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8450439"/>
                  </a:ext>
                </a:extLst>
              </a:tr>
              <a:tr h="3681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sng" strike="noStrike">
                          <a:effectLst/>
                          <a:latin typeface="Times New Roman" panose="02020603050405020304" pitchFamily="18" charset="0"/>
                        </a:rPr>
                        <a:t>Golden % 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20%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25%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sng" strike="noStrike">
                          <a:effectLst/>
                          <a:latin typeface="Times New Roman" panose="02020603050405020304" pitchFamily="18" charset="0"/>
                        </a:rPr>
                        <a:t>Sundowners % 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3034137"/>
                  </a:ext>
                </a:extLst>
              </a:tr>
              <a:tr h="3681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Income/bear 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289,311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256,513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Income/bear 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410,903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532,469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7810552"/>
                  </a:ext>
                </a:extLst>
              </a:tr>
              <a:tr h="1840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Income/ton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3,636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3,539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Income/ton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5,651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6,206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0895576"/>
                  </a:ext>
                </a:extLst>
              </a:tr>
              <a:tr h="3681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Packout% 1 + 2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59%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48%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Packout% 1 + 2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63%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43008"/>
                  </a:ext>
                </a:extLst>
              </a:tr>
              <a:tr h="1840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Ton/ha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Ton/ha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3518013"/>
                  </a:ext>
                </a:extLst>
              </a:tr>
              <a:tr h="18405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9597547"/>
                  </a:ext>
                </a:extLst>
              </a:tr>
              <a:tr h="3681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sng" strike="noStrike">
                          <a:effectLst/>
                          <a:latin typeface="Times New Roman" panose="02020603050405020304" pitchFamily="18" charset="0"/>
                        </a:rPr>
                        <a:t>Royal Gala % 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sng" strike="noStrike">
                          <a:effectLst/>
                          <a:latin typeface="Times New Roman" panose="02020603050405020304" pitchFamily="18" charset="0"/>
                        </a:rPr>
                        <a:t>Total apples % 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81%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94%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03653"/>
                  </a:ext>
                </a:extLst>
              </a:tr>
              <a:tr h="3681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Income/bear 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352,564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356,087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Income/bear 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320,330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270,660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829603"/>
                  </a:ext>
                </a:extLst>
              </a:tr>
              <a:tr h="1840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Income/ton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5,225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6,017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Income/ton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4,586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4,538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697671"/>
                  </a:ext>
                </a:extLst>
              </a:tr>
              <a:tr h="3681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Packout% 1 + 2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73%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73%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Packout% 1 + 2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61%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54%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307365"/>
                  </a:ext>
                </a:extLst>
              </a:tr>
              <a:tr h="1840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Ton/ha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Ton/ha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532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870815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C1E272E-A5E9-49AD-A4FE-C5772605363E}"/>
              </a:ext>
            </a:extLst>
          </p:cNvPr>
          <p:cNvSpPr/>
          <p:nvPr/>
        </p:nvSpPr>
        <p:spPr>
          <a:xfrm>
            <a:off x="2631111" y="78440"/>
            <a:ext cx="6205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dirty="0">
                <a:latin typeface="Times New Roman" panose="02020603050405020304" pitchFamily="18" charset="0"/>
              </a:rPr>
              <a:t>DASHBOARD 2018/2019 - YOU vs. BEST PROFIT FARMS</a:t>
            </a:r>
            <a:r>
              <a:rPr lang="en-ZA" dirty="0"/>
              <a:t> 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9266660-3E04-4A83-BF14-0BCC3A417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931078"/>
              </p:ext>
            </p:extLst>
          </p:nvPr>
        </p:nvGraphicFramePr>
        <p:xfrm>
          <a:off x="2543355" y="691266"/>
          <a:ext cx="6292916" cy="4572000"/>
        </p:xfrm>
        <a:graphic>
          <a:graphicData uri="http://schemas.openxmlformats.org/drawingml/2006/table">
            <a:tbl>
              <a:tblPr/>
              <a:tblGrid>
                <a:gridCol w="1133402">
                  <a:extLst>
                    <a:ext uri="{9D8B030D-6E8A-4147-A177-3AD203B41FA5}">
                      <a16:colId xmlns:a16="http://schemas.microsoft.com/office/drawing/2014/main" val="3716161658"/>
                    </a:ext>
                  </a:extLst>
                </a:gridCol>
                <a:gridCol w="1116485">
                  <a:extLst>
                    <a:ext uri="{9D8B030D-6E8A-4147-A177-3AD203B41FA5}">
                      <a16:colId xmlns:a16="http://schemas.microsoft.com/office/drawing/2014/main" val="280933110"/>
                    </a:ext>
                  </a:extLst>
                </a:gridCol>
                <a:gridCol w="811989">
                  <a:extLst>
                    <a:ext uri="{9D8B030D-6E8A-4147-A177-3AD203B41FA5}">
                      <a16:colId xmlns:a16="http://schemas.microsoft.com/office/drawing/2014/main" val="1635612310"/>
                    </a:ext>
                  </a:extLst>
                </a:gridCol>
                <a:gridCol w="135332">
                  <a:extLst>
                    <a:ext uri="{9D8B030D-6E8A-4147-A177-3AD203B41FA5}">
                      <a16:colId xmlns:a16="http://schemas.microsoft.com/office/drawing/2014/main" val="1774661766"/>
                    </a:ext>
                  </a:extLst>
                </a:gridCol>
                <a:gridCol w="1471730">
                  <a:extLst>
                    <a:ext uri="{9D8B030D-6E8A-4147-A177-3AD203B41FA5}">
                      <a16:colId xmlns:a16="http://schemas.microsoft.com/office/drawing/2014/main" val="73255844"/>
                    </a:ext>
                  </a:extLst>
                </a:gridCol>
                <a:gridCol w="811989">
                  <a:extLst>
                    <a:ext uri="{9D8B030D-6E8A-4147-A177-3AD203B41FA5}">
                      <a16:colId xmlns:a16="http://schemas.microsoft.com/office/drawing/2014/main" val="2046349544"/>
                    </a:ext>
                  </a:extLst>
                </a:gridCol>
                <a:gridCol w="811989">
                  <a:extLst>
                    <a:ext uri="{9D8B030D-6E8A-4147-A177-3AD203B41FA5}">
                      <a16:colId xmlns:a16="http://schemas.microsoft.com/office/drawing/2014/main" val="2099872548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sng" strike="noStrike">
                          <a:effectLst/>
                          <a:latin typeface="Times New Roman" panose="02020603050405020304" pitchFamily="18" charset="0"/>
                        </a:rPr>
                        <a:t>S.King &amp; Topred % 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sng" strike="noStrike">
                          <a:effectLst/>
                          <a:latin typeface="Times New Roman" panose="02020603050405020304" pitchFamily="18" charset="0"/>
                        </a:rPr>
                        <a:t>Packhams % 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147176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Income/bear 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177,461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193,708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Income/bear 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274,229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254,405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595405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Income/ton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4,392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4,366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Income/ton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4,618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4,858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468906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Packout% 1 + 2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53%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55%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Packout% 1 + 2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61%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54%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10227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Ton/ha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Ton/ha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289652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218915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sng" strike="noStrike">
                          <a:effectLst/>
                          <a:latin typeface="Times New Roman" panose="02020603050405020304" pitchFamily="18" charset="0"/>
                        </a:rPr>
                        <a:t>Braeburn % 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sng" strike="noStrike">
                          <a:effectLst/>
                          <a:latin typeface="Times New Roman" panose="02020603050405020304" pitchFamily="18" charset="0"/>
                        </a:rPr>
                        <a:t>Forelle % 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71639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Income/bear 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298,549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299,689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Income/bear 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280,758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329,906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57434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Income/ton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4,618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4,846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Income/ton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4,879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5,176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2747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Packout% 1 + 2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61%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59%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Packout% 1 + 2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62%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70%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32542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Ton/ha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Ton/ha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46574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372941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sng" strike="noStrike">
                          <a:effectLst/>
                          <a:latin typeface="Times New Roman" panose="02020603050405020304" pitchFamily="18" charset="0"/>
                        </a:rPr>
                        <a:t>Fuji % 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sng" strike="noStrike">
                          <a:effectLst/>
                          <a:latin typeface="Times New Roman" panose="02020603050405020304" pitchFamily="18" charset="0"/>
                        </a:rPr>
                        <a:t>BC's % 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126572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Income/bear 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280,772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164,001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Income/bear 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199,860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102,200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61211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Income/ton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4,859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4,750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Income/ton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3,156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1,460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486331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Packout% 1 + 2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63%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56%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Packout% 1 + 2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46%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513749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Ton/ha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Ton/ha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51813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315162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sng" strike="noStrike">
                          <a:effectLst/>
                          <a:latin typeface="Times New Roman" panose="02020603050405020304" pitchFamily="18" charset="0"/>
                        </a:rPr>
                        <a:t>Pink Ladies % 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sng" strike="noStrike">
                          <a:effectLst/>
                          <a:latin typeface="Times New Roman" panose="02020603050405020304" pitchFamily="18" charset="0"/>
                        </a:rPr>
                        <a:t>Abate Fetel % 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26886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Income/bear 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432,151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354,057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Income/bear 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245,417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642,851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68826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Income/ton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5,328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6,593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Income/ton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5,365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4,349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55247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Packout% 1 + 2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59%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55%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Packout% 1 + 2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69%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73%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56045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Ton/ha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Ton/ha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311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2036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582DBE7-47E7-493E-A523-F0E281B07B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783562"/>
              </p:ext>
            </p:extLst>
          </p:nvPr>
        </p:nvGraphicFramePr>
        <p:xfrm>
          <a:off x="2498632" y="0"/>
          <a:ext cx="6714382" cy="6654360"/>
        </p:xfrm>
        <a:graphic>
          <a:graphicData uri="http://schemas.openxmlformats.org/drawingml/2006/table">
            <a:tbl>
              <a:tblPr/>
              <a:tblGrid>
                <a:gridCol w="769802">
                  <a:extLst>
                    <a:ext uri="{9D8B030D-6E8A-4147-A177-3AD203B41FA5}">
                      <a16:colId xmlns:a16="http://schemas.microsoft.com/office/drawing/2014/main" val="2107144676"/>
                    </a:ext>
                  </a:extLst>
                </a:gridCol>
                <a:gridCol w="994327">
                  <a:extLst>
                    <a:ext uri="{9D8B030D-6E8A-4147-A177-3AD203B41FA5}">
                      <a16:colId xmlns:a16="http://schemas.microsoft.com/office/drawing/2014/main" val="2703004002"/>
                    </a:ext>
                  </a:extLst>
                </a:gridCol>
                <a:gridCol w="769802">
                  <a:extLst>
                    <a:ext uri="{9D8B030D-6E8A-4147-A177-3AD203B41FA5}">
                      <a16:colId xmlns:a16="http://schemas.microsoft.com/office/drawing/2014/main" val="2444773938"/>
                    </a:ext>
                  </a:extLst>
                </a:gridCol>
                <a:gridCol w="769802">
                  <a:extLst>
                    <a:ext uri="{9D8B030D-6E8A-4147-A177-3AD203B41FA5}">
                      <a16:colId xmlns:a16="http://schemas.microsoft.com/office/drawing/2014/main" val="1495748624"/>
                    </a:ext>
                  </a:extLst>
                </a:gridCol>
                <a:gridCol w="769802">
                  <a:extLst>
                    <a:ext uri="{9D8B030D-6E8A-4147-A177-3AD203B41FA5}">
                      <a16:colId xmlns:a16="http://schemas.microsoft.com/office/drawing/2014/main" val="386111858"/>
                    </a:ext>
                  </a:extLst>
                </a:gridCol>
                <a:gridCol w="769802">
                  <a:extLst>
                    <a:ext uri="{9D8B030D-6E8A-4147-A177-3AD203B41FA5}">
                      <a16:colId xmlns:a16="http://schemas.microsoft.com/office/drawing/2014/main" val="1764579419"/>
                    </a:ext>
                  </a:extLst>
                </a:gridCol>
                <a:gridCol w="769802">
                  <a:extLst>
                    <a:ext uri="{9D8B030D-6E8A-4147-A177-3AD203B41FA5}">
                      <a16:colId xmlns:a16="http://schemas.microsoft.com/office/drawing/2014/main" val="2896110814"/>
                    </a:ext>
                  </a:extLst>
                </a:gridCol>
                <a:gridCol w="1101243">
                  <a:extLst>
                    <a:ext uri="{9D8B030D-6E8A-4147-A177-3AD203B41FA5}">
                      <a16:colId xmlns:a16="http://schemas.microsoft.com/office/drawing/2014/main" val="3198253880"/>
                    </a:ext>
                  </a:extLst>
                </a:gridCol>
              </a:tblGrid>
              <a:tr h="94049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050" b="1" i="0" u="sng" strike="noStrike">
                          <a:effectLst/>
                          <a:latin typeface="Times New Roman" panose="02020603050405020304" pitchFamily="18" charset="0"/>
                        </a:rPr>
                        <a:t>BDK OUDITEURE OPNAME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975129"/>
                  </a:ext>
                </a:extLst>
              </a:tr>
              <a:tr h="94049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1508534"/>
                  </a:ext>
                </a:extLst>
              </a:tr>
              <a:tr h="9404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50" b="1" i="0" u="sng" strike="noStrike">
                          <a:effectLst/>
                          <a:latin typeface="Times New Roman" panose="02020603050405020304" pitchFamily="18" charset="0"/>
                        </a:rPr>
                        <a:t>BELANGRIKE BEGRIPPE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1806282"/>
                  </a:ext>
                </a:extLst>
              </a:tr>
              <a:tr h="94049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6059883"/>
                  </a:ext>
                </a:extLst>
              </a:tr>
              <a:tr h="94049">
                <a:tc gridSpan="4">
                  <a:txBody>
                    <a:bodyPr/>
                    <a:lstStyle/>
                    <a:p>
                      <a:pPr algn="l" fontAlgn="b"/>
                      <a:r>
                        <a:rPr lang="nl-NL" sz="1050" b="0" i="0" u="none" strike="noStrike">
                          <a:effectLst/>
                          <a:latin typeface="Times New Roman" panose="02020603050405020304" pitchFamily="18" charset="0"/>
                        </a:rPr>
                        <a:t>Geplante hektaar is hektaar onder bome.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5409132"/>
                  </a:ext>
                </a:extLst>
              </a:tr>
              <a:tr h="94049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980445"/>
                  </a:ext>
                </a:extLst>
              </a:tr>
              <a:tr h="94049"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Draende hektare is hektare in produksie, aangepas vir verwagte laer produksie by jong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520599"/>
                  </a:ext>
                </a:extLst>
              </a:tr>
              <a:tr h="171975">
                <a:tc gridSpan="7">
                  <a:txBody>
                    <a:bodyPr/>
                    <a:lstStyle/>
                    <a:p>
                      <a:pPr algn="l" fontAlgn="b"/>
                      <a:r>
                        <a:rPr lang="nl-NL" sz="1050" b="0" i="0" u="none" strike="noStrike">
                          <a:effectLst/>
                          <a:latin typeface="Times New Roman" panose="02020603050405020304" pitchFamily="18" charset="0"/>
                        </a:rPr>
                        <a:t>bome.  'n Gewig word toegeken aan jong bome om voorsiening te maak vir verwagte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7442303"/>
                  </a:ext>
                </a:extLst>
              </a:tr>
              <a:tr h="9404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laer produksie by jong bome, bv.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5798870"/>
                  </a:ext>
                </a:extLst>
              </a:tr>
              <a:tr h="94049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2643415"/>
                  </a:ext>
                </a:extLst>
              </a:tr>
              <a:tr h="94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Appels         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 0 - 2 jr: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Tel as nul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6619655"/>
                  </a:ext>
                </a:extLst>
              </a:tr>
              <a:tr h="94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                   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  3 - 5 jr: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Tel as 50% van 'n hektaar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203393"/>
                  </a:ext>
                </a:extLst>
              </a:tr>
              <a:tr h="94049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6 plus jr: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nl-NL" sz="1050" b="0" i="0" u="none" strike="noStrike">
                          <a:effectLst/>
                          <a:latin typeface="Times New Roman" panose="02020603050405020304" pitchFamily="18" charset="0"/>
                        </a:rPr>
                        <a:t>Tel as 100% van hektaar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8320853"/>
                  </a:ext>
                </a:extLst>
              </a:tr>
              <a:tr h="94049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7204384"/>
                  </a:ext>
                </a:extLst>
              </a:tr>
              <a:tr h="171975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Produserende hektare is geplante hektare, aangepas met 'n faktor om voorsiening te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7699284"/>
                  </a:ext>
                </a:extLst>
              </a:tr>
              <a:tr h="171975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maak vir laer as normale produksiekoste in die onproduserende fase, bv.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2837429"/>
                  </a:ext>
                </a:extLst>
              </a:tr>
              <a:tr h="94049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1307851"/>
                  </a:ext>
                </a:extLst>
              </a:tr>
              <a:tr h="94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Appels         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 0 - 2 jr: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60% van volle koste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6828518"/>
                  </a:ext>
                </a:extLst>
              </a:tr>
              <a:tr h="94049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  3 - 5 jr: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78% van volle koste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3756974"/>
                  </a:ext>
                </a:extLst>
              </a:tr>
              <a:tr h="94049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6 plus jr: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100% van koste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0399699"/>
                  </a:ext>
                </a:extLst>
              </a:tr>
              <a:tr h="94049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2361792"/>
                  </a:ext>
                </a:extLst>
              </a:tr>
              <a:tr h="94049">
                <a:tc gridSpan="7">
                  <a:txBody>
                    <a:bodyPr/>
                    <a:lstStyle/>
                    <a:p>
                      <a:pPr algn="l" fontAlgn="b"/>
                      <a:r>
                        <a:rPr lang="nl-NL" sz="1050" b="0" i="0" u="sng" strike="noStrike">
                          <a:effectLst/>
                          <a:latin typeface="Times New Roman" panose="02020603050405020304" pitchFamily="18" charset="0"/>
                        </a:rPr>
                        <a:t>Groepsgemiddelde is die geweegde gemiddelde van die plase wie se statistieke as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015018"/>
                  </a:ext>
                </a:extLst>
              </a:tr>
              <a:tr h="9404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vergelykbaar beskou word.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5879247"/>
                  </a:ext>
                </a:extLst>
              </a:tr>
              <a:tr h="94049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6408397"/>
                  </a:ext>
                </a:extLst>
              </a:tr>
              <a:tr h="171975">
                <a:tc gridSpan="7">
                  <a:txBody>
                    <a:bodyPr/>
                    <a:lstStyle/>
                    <a:p>
                      <a:pPr algn="l" fontAlgn="b"/>
                      <a:r>
                        <a:rPr lang="nl-NL" sz="1050" b="0" i="0" u="sng" strike="noStrike">
                          <a:effectLst/>
                          <a:latin typeface="Times New Roman" panose="02020603050405020304" pitchFamily="18" charset="0"/>
                        </a:rPr>
                        <a:t>Beste 25% is die geweegde gemmidelde van die plase met die 25% beste resultate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3958868"/>
                  </a:ext>
                </a:extLst>
              </a:tr>
              <a:tr h="9404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vir elke kategorie.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418799"/>
                  </a:ext>
                </a:extLst>
              </a:tr>
              <a:tr h="98528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9320123"/>
                  </a:ext>
                </a:extLst>
              </a:tr>
              <a:tr h="9852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Kategorie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Kwaliteit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Kommentaar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072807"/>
                  </a:ext>
                </a:extLst>
              </a:tr>
              <a:tr h="94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Klas 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SA1/UK1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UK of FE standaard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6110467"/>
                  </a:ext>
                </a:extLst>
              </a:tr>
              <a:tr h="94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1A/EU1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EU Klas 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3496839"/>
                  </a:ext>
                </a:extLst>
              </a:tr>
              <a:tr h="1612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1R/RSA1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effectLst/>
                          <a:latin typeface="Arial" panose="020B0604020202020204" pitchFamily="34" charset="0"/>
                        </a:rPr>
                        <a:t>Alle vrugte wat 'n PPECB EU1 sou kon wees, maar dit is na Afrika (Goldens </a:t>
                      </a:r>
                      <a:br>
                        <a:rPr lang="nl-NL" sz="1000" b="0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nl-NL" sz="1000" b="0" i="0" u="none" strike="noStrike">
                          <a:effectLst/>
                          <a:latin typeface="Arial" panose="020B0604020202020204" pitchFamily="34" charset="0"/>
                        </a:rPr>
                        <a:t>en Packhams) toe uitgevoer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300473"/>
                  </a:ext>
                </a:extLst>
              </a:tr>
              <a:tr h="94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Klas 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2A/EU2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 gridSpan="6"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effectLst/>
                          <a:latin typeface="Arial" panose="020B0604020202020204" pitchFamily="34" charset="0"/>
                        </a:rPr>
                        <a:t>Klas 1 lokaal of klas 2 uitvoer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486479"/>
                  </a:ext>
                </a:extLst>
              </a:tr>
              <a:tr h="94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007420"/>
                  </a:ext>
                </a:extLst>
              </a:tr>
              <a:tr h="94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Lokaal1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7237976"/>
                  </a:ext>
                </a:extLst>
              </a:tr>
              <a:tr h="9852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052541"/>
                  </a:ext>
                </a:extLst>
              </a:tr>
              <a:tr h="94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Klas 2.5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1Z/2L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 gridSpan="6">
                  <a:txBody>
                    <a:bodyPr/>
                    <a:lstStyle/>
                    <a:p>
                      <a:pPr algn="l" fontAlgn="ctr"/>
                      <a:r>
                        <a:rPr lang="nl-NL" sz="1000" b="0" i="0" u="none" strike="noStrike">
                          <a:effectLst/>
                          <a:latin typeface="Arial" panose="020B0604020202020204" pitchFamily="34" charset="0"/>
                        </a:rPr>
                        <a:t>Enige vrugte wat gepak gaan word vir die varsmark, maar wat nie klas 1 </a:t>
                      </a:r>
                      <a:br>
                        <a:rPr lang="nl-NL" sz="1000" b="0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nl-NL" sz="1000" b="0" i="0" u="none" strike="noStrike">
                          <a:effectLst/>
                          <a:latin typeface="Arial" panose="020B0604020202020204" pitchFamily="34" charset="0"/>
                        </a:rPr>
                        <a:t>lokaal (1L) is nie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819833"/>
                  </a:ext>
                </a:extLst>
              </a:tr>
              <a:tr h="94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Lokaal3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942959"/>
                  </a:ext>
                </a:extLst>
              </a:tr>
              <a:tr h="9852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208869"/>
                  </a:ext>
                </a:extLst>
              </a:tr>
              <a:tr h="94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Klas 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Sap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 gridSpan="6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Alle bulk/krat verkope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044341"/>
                  </a:ext>
                </a:extLst>
              </a:tr>
              <a:tr h="94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Plaasverkope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3854447"/>
                  </a:ext>
                </a:extLst>
              </a:tr>
              <a:tr h="9852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478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8817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F69540-8E6C-4939-8C1A-024E63F1356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053" y="-1957746"/>
            <a:ext cx="8410755" cy="100488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6C21E3-1254-4F39-97AA-441691ADFB84}"/>
              </a:ext>
            </a:extLst>
          </p:cNvPr>
          <p:cNvSpPr txBox="1"/>
          <p:nvPr/>
        </p:nvSpPr>
        <p:spPr>
          <a:xfrm>
            <a:off x="7261817" y="4081669"/>
            <a:ext cx="2994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p.12 </a:t>
            </a:r>
          </a:p>
        </p:txBody>
      </p:sp>
    </p:spTree>
    <p:extLst>
      <p:ext uri="{BB962C8B-B14F-4D97-AF65-F5344CB8AC3E}">
        <p14:creationId xmlns:p14="http://schemas.microsoft.com/office/powerpoint/2010/main" val="279622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green apple&#10;&#10;Description generated with high confidence">
            <a:extLst>
              <a:ext uri="{FF2B5EF4-FFF2-40B4-BE49-F238E27FC236}">
                <a16:creationId xmlns:a16="http://schemas.microsoft.com/office/drawing/2014/main" id="{32E2D9B9-E0C6-4A75-8AAE-426D292237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4" t="1695" r="15286" b="3425"/>
          <a:stretch/>
        </p:blipFill>
        <p:spPr>
          <a:xfrm rot="5400000">
            <a:off x="2666999" y="-2666998"/>
            <a:ext cx="6858002" cy="12192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F442B09-F09F-4CA6-A94E-B2F41DD41123}"/>
              </a:ext>
            </a:extLst>
          </p:cNvPr>
          <p:cNvSpPr/>
          <p:nvPr/>
        </p:nvSpPr>
        <p:spPr>
          <a:xfrm>
            <a:off x="0" y="735032"/>
            <a:ext cx="12192000" cy="558952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8C6F512-BDA2-4C83-BE28-D4EFAC2C2D0C}"/>
              </a:ext>
            </a:extLst>
          </p:cNvPr>
          <p:cNvGrpSpPr/>
          <p:nvPr/>
        </p:nvGrpSpPr>
        <p:grpSpPr>
          <a:xfrm>
            <a:off x="195476" y="176002"/>
            <a:ext cx="11801049" cy="6670727"/>
            <a:chOff x="195476" y="176002"/>
            <a:chExt cx="11801049" cy="667072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1FB1C3C-A015-453D-A3A1-82F16656BA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9424" y="176002"/>
              <a:ext cx="1257300" cy="651407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0C4AF24-1351-412F-A28F-D921B596BE3A}"/>
                </a:ext>
              </a:extLst>
            </p:cNvPr>
            <p:cNvSpPr/>
            <p:nvPr/>
          </p:nvSpPr>
          <p:spPr>
            <a:xfrm>
              <a:off x="195476" y="6538952"/>
              <a:ext cx="1180104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 auditors | </a:t>
              </a:r>
              <a:r>
                <a:rPr lang="en-ZA" sz="1100" i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2018</a:t>
              </a:r>
              <a:r>
                <a:rPr lang="en-ZA" sz="11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</a:t>
              </a:r>
              <a:r>
                <a:rPr lang="en-ZA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Slide not in book</a:t>
              </a:r>
              <a:endParaRPr lang="en-ZA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73100" y="150256"/>
            <a:ext cx="5653825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ZA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Exchange rate volatility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F3DF3A7-42B3-4B55-A990-B6A5B99218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7503156"/>
              </p:ext>
            </p:extLst>
          </p:nvPr>
        </p:nvGraphicFramePr>
        <p:xfrm>
          <a:off x="878085" y="690380"/>
          <a:ext cx="10435829" cy="5735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3959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63D587-C1BB-4C3E-B431-1EE58299BB17}"/>
              </a:ext>
            </a:extLst>
          </p:cNvPr>
          <p:cNvSpPr/>
          <p:nvPr/>
        </p:nvSpPr>
        <p:spPr>
          <a:xfrm>
            <a:off x="3047998" y="0"/>
            <a:ext cx="6096000" cy="21651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effect of Exchange rate on Farm Income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Citrus Growers Association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 10% movement in exchange rate has a 30% effect on farm income”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few events that had (or should have had) an effect on exchange rate in the last year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7995627-B38F-4F17-8E42-72728DCF47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9546680"/>
              </p:ext>
            </p:extLst>
          </p:nvPr>
        </p:nvGraphicFramePr>
        <p:xfrm>
          <a:off x="1736035" y="2040834"/>
          <a:ext cx="9011478" cy="4817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23650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63D587-C1BB-4C3E-B431-1EE58299BB17}"/>
              </a:ext>
            </a:extLst>
          </p:cNvPr>
          <p:cNvSpPr/>
          <p:nvPr/>
        </p:nvSpPr>
        <p:spPr>
          <a:xfrm>
            <a:off x="3757370" y="13252"/>
            <a:ext cx="6096000" cy="6379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External politics and world events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Trump policies, protectionism and trade wars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Brexit 31 October?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Polish and Chinese harvest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Locally</a:t>
            </a:r>
          </a:p>
          <a:p>
            <a:pPr marL="288000" indent="-2880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Land expropriation</a:t>
            </a:r>
          </a:p>
          <a:p>
            <a:pPr marL="288000" indent="-2880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Zondo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commission</a:t>
            </a:r>
          </a:p>
          <a:p>
            <a:pPr marL="288000" indent="-2880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Zuma fraud trial and attack on our judicial</a:t>
            </a:r>
          </a:p>
          <a:p>
            <a:pPr marL="288000" lvl="0" indent="-2880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Ports and the loss of shipping weeks</a:t>
            </a:r>
          </a:p>
          <a:p>
            <a:pPr marL="288000" lvl="0" indent="-2880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Rating agencies </a:t>
            </a:r>
          </a:p>
          <a:p>
            <a:pPr marL="288000" lvl="0" indent="-2880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Bail outs at our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parastatel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SAA, Eskom, Denel,</a:t>
            </a:r>
          </a:p>
          <a:p>
            <a:pPr lvl="0"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etc.</a:t>
            </a:r>
          </a:p>
          <a:p>
            <a:pPr marL="288000" lvl="0" indent="-2880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Xenophobia and the effect on our Nigerian </a:t>
            </a:r>
          </a:p>
          <a:p>
            <a:pPr lvl="0"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market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5A1079-4251-4D7A-B834-EE0C5F3E25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4375" y="1550372"/>
            <a:ext cx="3857625" cy="49625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6B73AA-1573-4271-A78D-5E570EA2F4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834756"/>
            <a:ext cx="3807582" cy="231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74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63D587-C1BB-4C3E-B431-1EE58299BB17}"/>
              </a:ext>
            </a:extLst>
          </p:cNvPr>
          <p:cNvSpPr/>
          <p:nvPr/>
        </p:nvSpPr>
        <p:spPr>
          <a:xfrm>
            <a:off x="3538329" y="-132522"/>
            <a:ext cx="6096000" cy="27692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Consumer trends and habits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income consumer spend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Influence of other fruit types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Markets and fruit spec of the future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380011-A492-4197-8A7C-A1E7697146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275" y="1352478"/>
            <a:ext cx="7357445" cy="5505522"/>
          </a:xfrm>
          <a:prstGeom prst="rect">
            <a:avLst/>
          </a:prstGeom>
        </p:spPr>
      </p:pic>
      <p:sp>
        <p:nvSpPr>
          <p:cNvPr id="3" name="Arrow: Left 2">
            <a:extLst>
              <a:ext uri="{FF2B5EF4-FFF2-40B4-BE49-F238E27FC236}">
                <a16:creationId xmlns:a16="http://schemas.microsoft.com/office/drawing/2014/main" id="{BD9B3640-CBA9-45B4-AD15-F431822A6E94}"/>
              </a:ext>
            </a:extLst>
          </p:cNvPr>
          <p:cNvSpPr/>
          <p:nvPr/>
        </p:nvSpPr>
        <p:spPr>
          <a:xfrm>
            <a:off x="9774720" y="5022574"/>
            <a:ext cx="2170594" cy="675861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28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848263"/>
            <a:chOff x="195476" y="121576"/>
            <a:chExt cx="11801049" cy="6848263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	</a:t>
              </a:r>
              <a:r>
                <a:rPr lang="en-ZA" sz="1100" dirty="0">
                  <a:solidFill>
                    <a:srgbClr val="FF0000"/>
                  </a:solidFill>
                  <a:latin typeface="Arial" panose="020B0604020202020204" pitchFamily="34" charset="0"/>
                </a:rPr>
                <a:t>Normalised = uses an average base year (2012,2013,2014) instead of only 2013 which was an exceptional year</a:t>
              </a:r>
              <a:r>
                <a:rPr lang="en-ZA" sz="1100" dirty="0"/>
                <a:t> 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000000-0008-0000-1100-000002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10950" y="12712700"/>
            <a:ext cx="1234077" cy="34290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CE1E6B3-113A-49D7-8808-013BEFF9ED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862898"/>
              </p:ext>
            </p:extLst>
          </p:nvPr>
        </p:nvGraphicFramePr>
        <p:xfrm>
          <a:off x="715616" y="490330"/>
          <a:ext cx="10270436" cy="5883968"/>
        </p:xfrm>
        <a:graphic>
          <a:graphicData uri="http://schemas.openxmlformats.org/drawingml/2006/table">
            <a:tbl>
              <a:tblPr/>
              <a:tblGrid>
                <a:gridCol w="3675460">
                  <a:extLst>
                    <a:ext uri="{9D8B030D-6E8A-4147-A177-3AD203B41FA5}">
                      <a16:colId xmlns:a16="http://schemas.microsoft.com/office/drawing/2014/main" val="1468164524"/>
                    </a:ext>
                  </a:extLst>
                </a:gridCol>
                <a:gridCol w="1668294">
                  <a:extLst>
                    <a:ext uri="{9D8B030D-6E8A-4147-A177-3AD203B41FA5}">
                      <a16:colId xmlns:a16="http://schemas.microsoft.com/office/drawing/2014/main" val="2653872011"/>
                    </a:ext>
                  </a:extLst>
                </a:gridCol>
                <a:gridCol w="1668294">
                  <a:extLst>
                    <a:ext uri="{9D8B030D-6E8A-4147-A177-3AD203B41FA5}">
                      <a16:colId xmlns:a16="http://schemas.microsoft.com/office/drawing/2014/main" val="1508173823"/>
                    </a:ext>
                  </a:extLst>
                </a:gridCol>
                <a:gridCol w="1629194">
                  <a:extLst>
                    <a:ext uri="{9D8B030D-6E8A-4147-A177-3AD203B41FA5}">
                      <a16:colId xmlns:a16="http://schemas.microsoft.com/office/drawing/2014/main" val="970835885"/>
                    </a:ext>
                  </a:extLst>
                </a:gridCol>
                <a:gridCol w="1629194">
                  <a:extLst>
                    <a:ext uri="{9D8B030D-6E8A-4147-A177-3AD203B41FA5}">
                      <a16:colId xmlns:a16="http://schemas.microsoft.com/office/drawing/2014/main" val="6955128"/>
                    </a:ext>
                  </a:extLst>
                </a:gridCol>
              </a:tblGrid>
              <a:tr h="43953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effectLst/>
                          <a:latin typeface="Tahoma" panose="020B0604030504040204" pitchFamily="34" charset="0"/>
                        </a:rPr>
                        <a:t>Benchmarking Survey:  2018/19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0063514"/>
                  </a:ext>
                </a:extLst>
              </a:tr>
              <a:tr h="3223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effectLst/>
                          <a:latin typeface="Tahoma" panose="020B0604030504040204" pitchFamily="34" charset="0"/>
                        </a:rPr>
                        <a:t>2018 crop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effectLst/>
                          <a:latin typeface="Tahoma" panose="020B0604030504040204" pitchFamily="34" charset="0"/>
                        </a:rPr>
                        <a:t>Compounded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effectLst/>
                          <a:latin typeface="Tahoma" panose="020B0604030504040204" pitchFamily="34" charset="0"/>
                        </a:rPr>
                        <a:t>Compounded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effectLst/>
                          <a:latin typeface="Tahoma" panose="020B0604030504040204" pitchFamily="34" charset="0"/>
                        </a:rPr>
                        <a:t>Average prod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277120"/>
                  </a:ext>
                </a:extLst>
              </a:tr>
              <a:tr h="609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effectLst/>
                          <a:latin typeface="Tahoma" panose="020B0604030504040204" pitchFamily="34" charset="0"/>
                        </a:rPr>
                        <a:t>over previous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effectLst/>
                          <a:latin typeface="Tahoma" panose="020B0604030504040204" pitchFamily="34" charset="0"/>
                        </a:rPr>
                        <a:t>over 5 years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effectLst/>
                          <a:latin typeface="Tahoma" panose="020B0604030504040204" pitchFamily="34" charset="0"/>
                        </a:rPr>
                        <a:t>over 5 years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effectLst/>
                          <a:latin typeface="Tahoma" panose="020B0604030504040204" pitchFamily="34" charset="0"/>
                        </a:rPr>
                        <a:t>cost over 5 yrs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656320"/>
                  </a:ext>
                </a:extLst>
              </a:tr>
              <a:tr h="3223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effectLst/>
                          <a:latin typeface="Tahoma" panose="020B0604030504040204" pitchFamily="34" charset="0"/>
                        </a:rPr>
                        <a:t>Average prices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effectLst/>
                          <a:latin typeface="Tahoma" panose="020B0604030504040204" pitchFamily="34" charset="0"/>
                        </a:rPr>
                        <a:t>year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normalised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effectLst/>
                          <a:latin typeface="Tahoma" panose="020B0604030504040204" pitchFamily="34" charset="0"/>
                        </a:rPr>
                        <a:t>per year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effectLst/>
                          <a:latin typeface="Tahoma" panose="020B0604030504040204" pitchFamily="34" charset="0"/>
                        </a:rPr>
                        <a:t>per 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619334"/>
                  </a:ext>
                </a:extLst>
              </a:tr>
              <a:tr h="3223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116349"/>
                  </a:ext>
                </a:extLst>
              </a:tr>
              <a:tr h="3223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All Apples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24%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8168124"/>
                  </a:ext>
                </a:extLst>
              </a:tr>
              <a:tr h="3223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5576133"/>
                  </a:ext>
                </a:extLst>
              </a:tr>
              <a:tr h="3223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Granny's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22%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7108844"/>
                  </a:ext>
                </a:extLst>
              </a:tr>
              <a:tr h="3223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Goldens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39%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5613446"/>
                  </a:ext>
                </a:extLst>
              </a:tr>
              <a:tr h="3223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Royal Galas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14%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3773426"/>
                  </a:ext>
                </a:extLst>
              </a:tr>
              <a:tr h="3223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S. &amp; Topred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15%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9081179"/>
                  </a:ext>
                </a:extLst>
              </a:tr>
              <a:tr h="3223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Pink Ladies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16%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3636032"/>
                  </a:ext>
                </a:extLst>
              </a:tr>
              <a:tr h="3223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Braeburn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46%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7537422"/>
                  </a:ext>
                </a:extLst>
              </a:tr>
              <a:tr h="3223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Fuji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24%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5819436"/>
                  </a:ext>
                </a:extLst>
              </a:tr>
              <a:tr h="3223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Sundowner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15%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4183584"/>
                  </a:ext>
                </a:extLst>
              </a:tr>
              <a:tr h="3223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Packhams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2572011"/>
                  </a:ext>
                </a:extLst>
              </a:tr>
              <a:tr h="3223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Forelle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-11%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Tahoma" panose="020B0604030504040204" pitchFamily="34" charset="0"/>
                        </a:rPr>
                        <a:t>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5840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5530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000000-0008-0000-1100-000002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10950" y="12712700"/>
            <a:ext cx="1234077" cy="34290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23A51F4-530B-4BC7-A2B6-2A57171A55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140041"/>
              </p:ext>
            </p:extLst>
          </p:nvPr>
        </p:nvGraphicFramePr>
        <p:xfrm>
          <a:off x="793749" y="-53891"/>
          <a:ext cx="9675468" cy="1240561"/>
        </p:xfrm>
        <a:graphic>
          <a:graphicData uri="http://schemas.openxmlformats.org/drawingml/2006/table">
            <a:tbl>
              <a:tblPr/>
              <a:tblGrid>
                <a:gridCol w="3464864">
                  <a:extLst>
                    <a:ext uri="{9D8B030D-6E8A-4147-A177-3AD203B41FA5}">
                      <a16:colId xmlns:a16="http://schemas.microsoft.com/office/drawing/2014/main" val="2211135991"/>
                    </a:ext>
                  </a:extLst>
                </a:gridCol>
                <a:gridCol w="1568995">
                  <a:extLst>
                    <a:ext uri="{9D8B030D-6E8A-4147-A177-3AD203B41FA5}">
                      <a16:colId xmlns:a16="http://schemas.microsoft.com/office/drawing/2014/main" val="3182476886"/>
                    </a:ext>
                  </a:extLst>
                </a:gridCol>
                <a:gridCol w="1568995">
                  <a:extLst>
                    <a:ext uri="{9D8B030D-6E8A-4147-A177-3AD203B41FA5}">
                      <a16:colId xmlns:a16="http://schemas.microsoft.com/office/drawing/2014/main" val="3646424065"/>
                    </a:ext>
                  </a:extLst>
                </a:gridCol>
                <a:gridCol w="1536307">
                  <a:extLst>
                    <a:ext uri="{9D8B030D-6E8A-4147-A177-3AD203B41FA5}">
                      <a16:colId xmlns:a16="http://schemas.microsoft.com/office/drawing/2014/main" val="3484363724"/>
                    </a:ext>
                  </a:extLst>
                </a:gridCol>
                <a:gridCol w="1536307">
                  <a:extLst>
                    <a:ext uri="{9D8B030D-6E8A-4147-A177-3AD203B41FA5}">
                      <a16:colId xmlns:a16="http://schemas.microsoft.com/office/drawing/2014/main" val="930408242"/>
                    </a:ext>
                  </a:extLst>
                </a:gridCol>
              </a:tblGrid>
              <a:tr h="3188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effectLst/>
                          <a:latin typeface="Tahoma" panose="020B0604030504040204" pitchFamily="34" charset="0"/>
                        </a:rPr>
                        <a:t>2018 crop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effectLst/>
                          <a:latin typeface="Tahoma" panose="020B0604030504040204" pitchFamily="34" charset="0"/>
                        </a:rPr>
                        <a:t>Compounded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effectLst/>
                          <a:latin typeface="Tahoma" panose="020B0604030504040204" pitchFamily="34" charset="0"/>
                        </a:rPr>
                        <a:t>Compounded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effectLst/>
                          <a:latin typeface="Tahoma" panose="020B0604030504040204" pitchFamily="34" charset="0"/>
                        </a:rPr>
                        <a:t>Average prod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428958"/>
                  </a:ext>
                </a:extLst>
              </a:tr>
              <a:tr h="60288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effectLst/>
                          <a:latin typeface="Tahoma" panose="020B0604030504040204" pitchFamily="34" charset="0"/>
                        </a:rPr>
                        <a:t>over previous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effectLst/>
                          <a:latin typeface="Tahoma" panose="020B0604030504040204" pitchFamily="34" charset="0"/>
                        </a:rPr>
                        <a:t>over 5 years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effectLst/>
                          <a:latin typeface="Tahoma" panose="020B0604030504040204" pitchFamily="34" charset="0"/>
                        </a:rPr>
                        <a:t>over 5 years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effectLst/>
                          <a:latin typeface="Tahoma" panose="020B0604030504040204" pitchFamily="34" charset="0"/>
                        </a:rPr>
                        <a:t>cost over 5 </a:t>
                      </a:r>
                      <a:r>
                        <a:rPr lang="en-US" sz="1300" b="1" i="0" u="none" strike="noStrike" dirty="0" err="1">
                          <a:effectLst/>
                          <a:latin typeface="Tahoma" panose="020B0604030504040204" pitchFamily="34" charset="0"/>
                        </a:rPr>
                        <a:t>yrs</a:t>
                      </a:r>
                      <a:endParaRPr lang="en-US" sz="13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784755"/>
                  </a:ext>
                </a:extLst>
              </a:tr>
              <a:tr h="31883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effectLst/>
                          <a:latin typeface="Tahoma" panose="020B0604030504040204" pitchFamily="34" charset="0"/>
                        </a:rPr>
                        <a:t>Average prices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effectLst/>
                          <a:latin typeface="Tahoma" panose="020B0604030504040204" pitchFamily="34" charset="0"/>
                        </a:rPr>
                        <a:t>year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normalised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effectLst/>
                          <a:latin typeface="Tahoma" panose="020B0604030504040204" pitchFamily="34" charset="0"/>
                        </a:rPr>
                        <a:t>per year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effectLst/>
                          <a:latin typeface="Tahoma" panose="020B0604030504040204" pitchFamily="34" charset="0"/>
                        </a:rPr>
                        <a:t>per 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40764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AE027AE-6E1E-42E3-9058-6EEBE5F69C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009895"/>
              </p:ext>
            </p:extLst>
          </p:nvPr>
        </p:nvGraphicFramePr>
        <p:xfrm>
          <a:off x="793748" y="1186670"/>
          <a:ext cx="9675469" cy="6265230"/>
        </p:xfrm>
        <a:graphic>
          <a:graphicData uri="http://schemas.openxmlformats.org/drawingml/2006/table">
            <a:tbl>
              <a:tblPr/>
              <a:tblGrid>
                <a:gridCol w="3464863">
                  <a:extLst>
                    <a:ext uri="{9D8B030D-6E8A-4147-A177-3AD203B41FA5}">
                      <a16:colId xmlns:a16="http://schemas.microsoft.com/office/drawing/2014/main" val="3225772977"/>
                    </a:ext>
                  </a:extLst>
                </a:gridCol>
                <a:gridCol w="1568995">
                  <a:extLst>
                    <a:ext uri="{9D8B030D-6E8A-4147-A177-3AD203B41FA5}">
                      <a16:colId xmlns:a16="http://schemas.microsoft.com/office/drawing/2014/main" val="1413298194"/>
                    </a:ext>
                  </a:extLst>
                </a:gridCol>
                <a:gridCol w="1568995">
                  <a:extLst>
                    <a:ext uri="{9D8B030D-6E8A-4147-A177-3AD203B41FA5}">
                      <a16:colId xmlns:a16="http://schemas.microsoft.com/office/drawing/2014/main" val="3131176133"/>
                    </a:ext>
                  </a:extLst>
                </a:gridCol>
                <a:gridCol w="1536308">
                  <a:extLst>
                    <a:ext uri="{9D8B030D-6E8A-4147-A177-3AD203B41FA5}">
                      <a16:colId xmlns:a16="http://schemas.microsoft.com/office/drawing/2014/main" val="102117115"/>
                    </a:ext>
                  </a:extLst>
                </a:gridCol>
                <a:gridCol w="1536308">
                  <a:extLst>
                    <a:ext uri="{9D8B030D-6E8A-4147-A177-3AD203B41FA5}">
                      <a16:colId xmlns:a16="http://schemas.microsoft.com/office/drawing/2014/main" val="3685883987"/>
                    </a:ext>
                  </a:extLst>
                </a:gridCol>
              </a:tblGrid>
              <a:tr h="213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Average Apple Income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Per ha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Per ha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Per ha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Per ha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5740121"/>
                  </a:ext>
                </a:extLst>
              </a:tr>
              <a:tr h="213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per Hectare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4271510"/>
                  </a:ext>
                </a:extLst>
              </a:tr>
              <a:tr h="213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1879130"/>
                  </a:ext>
                </a:extLst>
              </a:tr>
              <a:tr h="4130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Production Cost - Best Practice*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351108"/>
                  </a:ext>
                </a:extLst>
              </a:tr>
              <a:tr h="213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075370"/>
                  </a:ext>
                </a:extLst>
              </a:tr>
              <a:tr h="213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sng" strike="noStrike">
                          <a:effectLst/>
                          <a:latin typeface="Tahoma" panose="020B0604030504040204" pitchFamily="34" charset="0"/>
                        </a:rPr>
                        <a:t>Per Ha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15.9%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4556725"/>
                  </a:ext>
                </a:extLst>
              </a:tr>
              <a:tr h="213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1758235"/>
                  </a:ext>
                </a:extLst>
              </a:tr>
              <a:tr h="213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sng" strike="noStrike">
                          <a:effectLst/>
                          <a:latin typeface="Tahoma" panose="020B0604030504040204" pitchFamily="34" charset="0"/>
                        </a:rPr>
                        <a:t>Per 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20.5%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5107809"/>
                  </a:ext>
                </a:extLst>
              </a:tr>
              <a:tr h="213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6568345"/>
                  </a:ext>
                </a:extLst>
              </a:tr>
              <a:tr h="213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Production - Best Practice**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566083"/>
                  </a:ext>
                </a:extLst>
              </a:tr>
              <a:tr h="213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Average 5 yrs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7469735"/>
                  </a:ext>
                </a:extLst>
              </a:tr>
              <a:tr h="213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sng" strike="noStrike">
                          <a:effectLst/>
                          <a:latin typeface="Tahoma" panose="020B0604030504040204" pitchFamily="34" charset="0"/>
                        </a:rPr>
                        <a:t>All Apples Ton/Ha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3767987"/>
                  </a:ext>
                </a:extLst>
              </a:tr>
              <a:tr h="213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Compounded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9478947"/>
                  </a:ext>
                </a:extLst>
              </a:tr>
              <a:tr h="213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sng" strike="noStrike">
                          <a:effectLst/>
                          <a:latin typeface="Tahoma" panose="020B0604030504040204" pitchFamily="34" charset="0"/>
                        </a:rPr>
                        <a:t>% Change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-2.7%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-2%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4040200"/>
                  </a:ext>
                </a:extLst>
              </a:tr>
              <a:tr h="213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823569"/>
                  </a:ext>
                </a:extLst>
              </a:tr>
              <a:tr h="213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Packouts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489928"/>
                  </a:ext>
                </a:extLst>
              </a:tr>
              <a:tr h="213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Average 5 yrs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0989619"/>
                  </a:ext>
                </a:extLst>
              </a:tr>
              <a:tr h="213660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sng" strike="noStrike">
                          <a:effectLst/>
                          <a:latin typeface="Tahoma" panose="020B0604030504040204" pitchFamily="34" charset="0"/>
                        </a:rPr>
                        <a:t>All Apples Class 1 + 2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61%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64%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8779480"/>
                  </a:ext>
                </a:extLst>
              </a:tr>
              <a:tr h="213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Compounded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9763895"/>
                  </a:ext>
                </a:extLst>
              </a:tr>
              <a:tr h="213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sng" strike="noStrike">
                          <a:effectLst/>
                          <a:latin typeface="Tahoma" panose="020B0604030504040204" pitchFamily="34" charset="0"/>
                        </a:rPr>
                        <a:t>Profit - Best Practise*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-1%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8499469"/>
                  </a:ext>
                </a:extLst>
              </a:tr>
              <a:tr h="213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4758846"/>
                  </a:ext>
                </a:extLst>
              </a:tr>
              <a:tr h="21366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>
                          <a:effectLst/>
                          <a:latin typeface="Arial" panose="020B0604020202020204" pitchFamily="34" charset="0"/>
                        </a:rPr>
                        <a:t>* Best practice according to profit per producing hectare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1572093"/>
                  </a:ext>
                </a:extLst>
              </a:tr>
              <a:tr h="21366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>
                          <a:effectLst/>
                          <a:latin typeface="Arial" panose="020B0604020202020204" pitchFamily="34" charset="0"/>
                        </a:rPr>
                        <a:t>** Best practice according to income per bearing hectare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0495741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00000000-0008-0000-1100-000002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1436" y="11349647"/>
            <a:ext cx="617537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62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8F8F8FB-1E2E-4A7F-8DFB-065A868B40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469516"/>
              </p:ext>
            </p:extLst>
          </p:nvPr>
        </p:nvGraphicFramePr>
        <p:xfrm>
          <a:off x="1805877" y="179014"/>
          <a:ext cx="7593097" cy="5760191"/>
        </p:xfrm>
        <a:graphic>
          <a:graphicData uri="http://schemas.openxmlformats.org/drawingml/2006/table">
            <a:tbl>
              <a:tblPr/>
              <a:tblGrid>
                <a:gridCol w="1508728">
                  <a:extLst>
                    <a:ext uri="{9D8B030D-6E8A-4147-A177-3AD203B41FA5}">
                      <a16:colId xmlns:a16="http://schemas.microsoft.com/office/drawing/2014/main" val="537204732"/>
                    </a:ext>
                  </a:extLst>
                </a:gridCol>
                <a:gridCol w="1014061">
                  <a:extLst>
                    <a:ext uri="{9D8B030D-6E8A-4147-A177-3AD203B41FA5}">
                      <a16:colId xmlns:a16="http://schemas.microsoft.com/office/drawing/2014/main" val="2687824412"/>
                    </a:ext>
                  </a:extLst>
                </a:gridCol>
                <a:gridCol w="1014061">
                  <a:extLst>
                    <a:ext uri="{9D8B030D-6E8A-4147-A177-3AD203B41FA5}">
                      <a16:colId xmlns:a16="http://schemas.microsoft.com/office/drawing/2014/main" val="2306204642"/>
                    </a:ext>
                  </a:extLst>
                </a:gridCol>
                <a:gridCol w="1014061">
                  <a:extLst>
                    <a:ext uri="{9D8B030D-6E8A-4147-A177-3AD203B41FA5}">
                      <a16:colId xmlns:a16="http://schemas.microsoft.com/office/drawing/2014/main" val="1580626806"/>
                    </a:ext>
                  </a:extLst>
                </a:gridCol>
                <a:gridCol w="1434527">
                  <a:extLst>
                    <a:ext uri="{9D8B030D-6E8A-4147-A177-3AD203B41FA5}">
                      <a16:colId xmlns:a16="http://schemas.microsoft.com/office/drawing/2014/main" val="534467867"/>
                    </a:ext>
                  </a:extLst>
                </a:gridCol>
                <a:gridCol w="1607659">
                  <a:extLst>
                    <a:ext uri="{9D8B030D-6E8A-4147-A177-3AD203B41FA5}">
                      <a16:colId xmlns:a16="http://schemas.microsoft.com/office/drawing/2014/main" val="1209375931"/>
                    </a:ext>
                  </a:extLst>
                </a:gridCol>
              </a:tblGrid>
              <a:tr h="274992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effectLst/>
                          <a:latin typeface="Tahoma" panose="020B0604030504040204" pitchFamily="34" charset="0"/>
                        </a:rPr>
                        <a:t>Benchmarking Survey:  2018/19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400316"/>
                  </a:ext>
                </a:extLst>
              </a:tr>
              <a:tr h="517631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effectLst/>
                          <a:latin typeface="Tahoma" panose="020B0604030504040204" pitchFamily="34" charset="0"/>
                        </a:rPr>
                        <a:t>Average income per variety per ton (all classes)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807278"/>
                  </a:ext>
                </a:extLst>
              </a:tr>
              <a:tr h="177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2017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2016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Top 25%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Compounded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159869"/>
                  </a:ext>
                </a:extLst>
              </a:tr>
              <a:tr h="177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Group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Group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Group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Compounded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over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752186"/>
                  </a:ext>
                </a:extLst>
              </a:tr>
              <a:tr h="177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Varieties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Average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Average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Average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5 years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5 years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037804"/>
                  </a:ext>
                </a:extLst>
              </a:tr>
              <a:tr h="177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138848"/>
                  </a:ext>
                </a:extLst>
              </a:tr>
              <a:tr h="177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Sundowners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5,486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4,782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4,660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9188820"/>
                  </a:ext>
                </a:extLst>
              </a:tr>
              <a:tr h="177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Pink Ladies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5,077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4,364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4,123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4966163"/>
                  </a:ext>
                </a:extLst>
              </a:tr>
              <a:tr h="177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Royal Galas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5,017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4,391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4,446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5683243"/>
                  </a:ext>
                </a:extLst>
              </a:tr>
              <a:tr h="177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Forelle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4,618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5,195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5,407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1585876"/>
                  </a:ext>
                </a:extLst>
              </a:tr>
              <a:tr h="177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Fuji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4,557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3,664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4,825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0083928"/>
                  </a:ext>
                </a:extLst>
              </a:tr>
              <a:tr h="177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Braeburn's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4,495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3,087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3,307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0616257"/>
                  </a:ext>
                </a:extLst>
              </a:tr>
              <a:tr h="177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Packhams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4,404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4,261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4,943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2269106"/>
                  </a:ext>
                </a:extLst>
              </a:tr>
              <a:tr h="177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All Apples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4,391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3,528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3,564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990438"/>
                  </a:ext>
                </a:extLst>
              </a:tr>
              <a:tr h="177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Abate fetel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4,245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4,094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5,358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-4%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971890"/>
                  </a:ext>
                </a:extLst>
              </a:tr>
              <a:tr h="177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Granny's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4,110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3,365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2,934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7403108"/>
                  </a:ext>
                </a:extLst>
              </a:tr>
              <a:tr h="177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S &amp; Topred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3,996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3,482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3,865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7253946"/>
                  </a:ext>
                </a:extLst>
              </a:tr>
              <a:tr h="177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Pan. Goldens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3,958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3,006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4,217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2385310"/>
                  </a:ext>
                </a:extLst>
              </a:tr>
              <a:tr h="177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Rosemarie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3,818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3,646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4,892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387416"/>
                  </a:ext>
                </a:extLst>
              </a:tr>
              <a:tr h="177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Goldens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3,597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2,586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2,639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6780150"/>
                  </a:ext>
                </a:extLst>
              </a:tr>
              <a:tr h="177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BC's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3,433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2,998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3,191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0259133"/>
                  </a:ext>
                </a:extLst>
              </a:tr>
              <a:tr h="177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2071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1400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pple&#10;&#10;Description generated with high confidence">
            <a:extLst>
              <a:ext uri="{FF2B5EF4-FFF2-40B4-BE49-F238E27FC236}">
                <a16:creationId xmlns:a16="http://schemas.microsoft.com/office/drawing/2014/main" id="{284EFCD7-84EB-44C5-99EF-40B2BA5B70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22" b="33260"/>
          <a:stretch/>
        </p:blipFill>
        <p:spPr>
          <a:xfrm>
            <a:off x="0" y="0"/>
            <a:ext cx="12192001" cy="68580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AA59047-11ED-4334-B4FB-745014482AAB}"/>
              </a:ext>
            </a:extLst>
          </p:cNvPr>
          <p:cNvSpPr/>
          <p:nvPr/>
        </p:nvSpPr>
        <p:spPr>
          <a:xfrm>
            <a:off x="0" y="1605684"/>
            <a:ext cx="11214100" cy="4533901"/>
          </a:xfrm>
          <a:prstGeom prst="rect">
            <a:avLst/>
          </a:prstGeom>
          <a:solidFill>
            <a:srgbClr val="6CA64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24070" y="2086432"/>
            <a:ext cx="10476159" cy="1786203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Message:  </a:t>
            </a:r>
          </a:p>
          <a:p>
            <a:pPr marL="342900" indent="-342900"/>
            <a:r>
              <a:rPr lang="en-ZA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message today is </a:t>
            </a:r>
            <a:r>
              <a:rPr lang="en-ZA" sz="1600" b="1" u="sng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context</a:t>
            </a:r>
          </a:p>
          <a:p>
            <a:pPr marL="800100" lvl="1" indent="-342900"/>
            <a:r>
              <a:rPr lang="en-ZA" sz="1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Ie</a:t>
            </a:r>
            <a:r>
              <a:rPr lang="en-ZA" sz="1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How does my farm compare to the benchmark given my unique circumstances?  </a:t>
            </a:r>
          </a:p>
          <a:p>
            <a:pPr marL="800100" lvl="1" indent="-342900"/>
            <a:r>
              <a:rPr lang="en-ZA" sz="1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possible?</a:t>
            </a:r>
          </a:p>
          <a:p>
            <a:pPr marL="800100" lvl="1" indent="-342900"/>
            <a:r>
              <a:rPr lang="en-ZA" sz="1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Identify focus areas.</a:t>
            </a:r>
          </a:p>
          <a:p>
            <a:pPr marL="342900" indent="-342900"/>
            <a:r>
              <a:rPr lang="en-ZA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Benchmarking is a tool to be used on various measurements – </a:t>
            </a:r>
            <a:r>
              <a:rPr lang="en-ZA" sz="1600" u="sng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JUST PROFIT PER HECTARE</a:t>
            </a:r>
          </a:p>
          <a:p>
            <a:pPr marL="342900" indent="-342900"/>
            <a:r>
              <a:rPr lang="en-ZA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Production </a:t>
            </a:r>
            <a:r>
              <a:rPr lang="en-ZA" sz="1600" u="sng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the right quality and size</a:t>
            </a:r>
            <a:r>
              <a:rPr lang="en-ZA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King.  More focus on quality of fruit on tree.  </a:t>
            </a:r>
            <a:endParaRPr lang="en-Z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A24A66-77B6-4815-B595-887254DC658B}"/>
              </a:ext>
            </a:extLst>
          </p:cNvPr>
          <p:cNvSpPr/>
          <p:nvPr/>
        </p:nvSpPr>
        <p:spPr>
          <a:xfrm>
            <a:off x="673100" y="32998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ZA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Introductory</a:t>
            </a:r>
          </a:p>
          <a:p>
            <a:r>
              <a:rPr lang="en-ZA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NOTES: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56B2A88-0F0F-4C0E-B338-F0FBEECADBDF}"/>
              </a:ext>
            </a:extLst>
          </p:cNvPr>
          <p:cNvGrpSpPr/>
          <p:nvPr/>
        </p:nvGrpSpPr>
        <p:grpSpPr>
          <a:xfrm>
            <a:off x="195476" y="121576"/>
            <a:ext cx="11801049" cy="6678986"/>
            <a:chOff x="195476" y="121576"/>
            <a:chExt cx="11801049" cy="6678986"/>
          </a:xfrm>
        </p:grpSpPr>
        <p:pic>
          <p:nvPicPr>
            <p:cNvPr id="11" name="Picture 10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4EE3C8E6-CE6E-4F02-BF89-06175D80A5B1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86FE2-6332-43BB-8ACB-CAEDEA8EAC9D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7" name="Subtitle 2">
            <a:extLst>
              <a:ext uri="{FF2B5EF4-FFF2-40B4-BE49-F238E27FC236}">
                <a16:creationId xmlns:a16="http://schemas.microsoft.com/office/drawing/2014/main" id="{C905B2D1-84C8-49FB-8B5D-A9701EF720BB}"/>
              </a:ext>
            </a:extLst>
          </p:cNvPr>
          <p:cNvSpPr txBox="1">
            <a:spLocks/>
          </p:cNvSpPr>
          <p:nvPr/>
        </p:nvSpPr>
        <p:spPr>
          <a:xfrm>
            <a:off x="453100" y="3948008"/>
            <a:ext cx="5657416" cy="1786203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Capital allocation:</a:t>
            </a:r>
          </a:p>
          <a:p>
            <a:r>
              <a:rPr lang="en-ZA" sz="19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to look at returns over time</a:t>
            </a:r>
          </a:p>
          <a:p>
            <a:r>
              <a:rPr lang="en-ZA" sz="19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upside of new strains, technologies &amp; planting techniques</a:t>
            </a:r>
          </a:p>
          <a:p>
            <a:endParaRPr lang="en-ZA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/>
            <a:endParaRPr lang="en-ZA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ZA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ZA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819ADA-C290-49ED-884D-C76BED24EDE5}"/>
              </a:ext>
            </a:extLst>
          </p:cNvPr>
          <p:cNvSpPr/>
          <p:nvPr/>
        </p:nvSpPr>
        <p:spPr>
          <a:xfrm>
            <a:off x="6110516" y="3870023"/>
            <a:ext cx="4601029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en-ZA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</a:t>
            </a:r>
            <a:r>
              <a:rPr lang="en-ZA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Standard “pack shed depreciation charge” deducted per ton for all self packers</a:t>
            </a:r>
          </a:p>
          <a:p>
            <a:pPr>
              <a:spcBef>
                <a:spcPts val="1000"/>
              </a:spcBef>
            </a:pPr>
            <a:r>
              <a:rPr lang="en-ZA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</a:t>
            </a:r>
            <a:r>
              <a:rPr lang="en-ZA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First time attendees – Please read page 7 and find Pin number in the back of the book</a:t>
            </a:r>
          </a:p>
          <a:p>
            <a:pPr>
              <a:spcBef>
                <a:spcPts val="1000"/>
              </a:spcBef>
            </a:pPr>
            <a:r>
              <a:rPr lang="en-ZA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5. </a:t>
            </a:r>
            <a:r>
              <a:rPr lang="en-ZA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Individual feedback sessions</a:t>
            </a:r>
          </a:p>
          <a:p>
            <a:pPr>
              <a:spcBef>
                <a:spcPts val="1000"/>
              </a:spcBef>
            </a:pPr>
            <a:r>
              <a:rPr lang="en-ZA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6. </a:t>
            </a:r>
            <a:r>
              <a:rPr lang="en-ZA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 break &amp; arrangements</a:t>
            </a:r>
          </a:p>
        </p:txBody>
      </p:sp>
    </p:spTree>
    <p:extLst>
      <p:ext uri="{BB962C8B-B14F-4D97-AF65-F5344CB8AC3E}">
        <p14:creationId xmlns:p14="http://schemas.microsoft.com/office/powerpoint/2010/main" val="2021236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000000-0008-0000-1100-000002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4854" y="10780832"/>
            <a:ext cx="615950" cy="344487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E861F61-5C6E-4F67-AB49-A625399B66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61693"/>
              </p:ext>
            </p:extLst>
          </p:nvPr>
        </p:nvGraphicFramePr>
        <p:xfrm>
          <a:off x="1734988" y="179014"/>
          <a:ext cx="8177841" cy="5852160"/>
        </p:xfrm>
        <a:graphic>
          <a:graphicData uri="http://schemas.openxmlformats.org/drawingml/2006/table">
            <a:tbl>
              <a:tblPr/>
              <a:tblGrid>
                <a:gridCol w="922314">
                  <a:extLst>
                    <a:ext uri="{9D8B030D-6E8A-4147-A177-3AD203B41FA5}">
                      <a16:colId xmlns:a16="http://schemas.microsoft.com/office/drawing/2014/main" val="3065425415"/>
                    </a:ext>
                  </a:extLst>
                </a:gridCol>
                <a:gridCol w="1266644">
                  <a:extLst>
                    <a:ext uri="{9D8B030D-6E8A-4147-A177-3AD203B41FA5}">
                      <a16:colId xmlns:a16="http://schemas.microsoft.com/office/drawing/2014/main" val="1915261608"/>
                    </a:ext>
                  </a:extLst>
                </a:gridCol>
                <a:gridCol w="823932">
                  <a:extLst>
                    <a:ext uri="{9D8B030D-6E8A-4147-A177-3AD203B41FA5}">
                      <a16:colId xmlns:a16="http://schemas.microsoft.com/office/drawing/2014/main" val="1988977951"/>
                    </a:ext>
                  </a:extLst>
                </a:gridCol>
                <a:gridCol w="823932">
                  <a:extLst>
                    <a:ext uri="{9D8B030D-6E8A-4147-A177-3AD203B41FA5}">
                      <a16:colId xmlns:a16="http://schemas.microsoft.com/office/drawing/2014/main" val="4091891895"/>
                    </a:ext>
                  </a:extLst>
                </a:gridCol>
                <a:gridCol w="823932">
                  <a:extLst>
                    <a:ext uri="{9D8B030D-6E8A-4147-A177-3AD203B41FA5}">
                      <a16:colId xmlns:a16="http://schemas.microsoft.com/office/drawing/2014/main" val="1961966973"/>
                    </a:ext>
                  </a:extLst>
                </a:gridCol>
                <a:gridCol w="1094477">
                  <a:extLst>
                    <a:ext uri="{9D8B030D-6E8A-4147-A177-3AD203B41FA5}">
                      <a16:colId xmlns:a16="http://schemas.microsoft.com/office/drawing/2014/main" val="4181012467"/>
                    </a:ext>
                  </a:extLst>
                </a:gridCol>
                <a:gridCol w="1155966">
                  <a:extLst>
                    <a:ext uri="{9D8B030D-6E8A-4147-A177-3AD203B41FA5}">
                      <a16:colId xmlns:a16="http://schemas.microsoft.com/office/drawing/2014/main" val="2819335742"/>
                    </a:ext>
                  </a:extLst>
                </a:gridCol>
                <a:gridCol w="1266644">
                  <a:extLst>
                    <a:ext uri="{9D8B030D-6E8A-4147-A177-3AD203B41FA5}">
                      <a16:colId xmlns:a16="http://schemas.microsoft.com/office/drawing/2014/main" val="350166382"/>
                    </a:ext>
                  </a:extLst>
                </a:gridCol>
              </a:tblGrid>
              <a:tr h="277675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</a:rPr>
                        <a:t>Koste &amp; Inkomste opname:  2018/19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657070"/>
                  </a:ext>
                </a:extLst>
              </a:tr>
              <a:tr h="245008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effectLst/>
                          <a:latin typeface="Times New Roman" panose="02020603050405020304" pitchFamily="18" charset="0"/>
                        </a:rPr>
                        <a:t>Gemiddelde inkomste per hektaar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938722"/>
                  </a:ext>
                </a:extLst>
              </a:tr>
              <a:tr h="235207"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Saamgestel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Saamgestel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0948433"/>
                  </a:ext>
                </a:extLst>
              </a:tr>
              <a:tr h="179672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Vrugte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oor 3 jaar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oor 5 jaar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9671081"/>
                  </a:ext>
                </a:extLst>
              </a:tr>
              <a:tr h="179672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3141041"/>
                  </a:ext>
                </a:extLst>
              </a:tr>
              <a:tr h="179672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Pink Ladies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346,325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</a:rPr>
                        <a:t>300,439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</a:rPr>
                        <a:t>313,692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-1%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721021"/>
                  </a:ext>
                </a:extLst>
              </a:tr>
              <a:tr h="179672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Sundowners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343,191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</a:rPr>
                        <a:t>298,840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</a:rPr>
                        <a:t>321,725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-3%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6838178"/>
                  </a:ext>
                </a:extLst>
              </a:tr>
              <a:tr h="179672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Royal Galas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297,032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</a:rPr>
                        <a:t>300,077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</a:rPr>
                        <a:t>278,156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2310022"/>
                  </a:ext>
                </a:extLst>
              </a:tr>
              <a:tr h="179672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Alle Appels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271,055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</a:rPr>
                        <a:t>231,005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</a:rPr>
                        <a:t>241,113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473465"/>
                  </a:ext>
                </a:extLst>
              </a:tr>
              <a:tr h="179672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Braeburn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266,564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</a:rPr>
                        <a:t>230,383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</a:rPr>
                        <a:t>216,145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7156165"/>
                  </a:ext>
                </a:extLst>
              </a:tr>
              <a:tr h="179672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Goldens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261,190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</a:rPr>
                        <a:t>200,555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</a:rPr>
                        <a:t>202,156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7737595"/>
                  </a:ext>
                </a:extLst>
              </a:tr>
              <a:tr h="179672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Granny's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258,416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</a:rPr>
                        <a:t>218,552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</a:rPr>
                        <a:t>218,997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2891997"/>
                  </a:ext>
                </a:extLst>
              </a:tr>
              <a:tr h="179672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Forelle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257,096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</a:rPr>
                        <a:t>245,842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</a:rPr>
                        <a:t>279,559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4022042"/>
                  </a:ext>
                </a:extLst>
              </a:tr>
              <a:tr h="179672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Fuji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242,376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</a:rPr>
                        <a:t>177,212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</a:rPr>
                        <a:t>262,163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1129362"/>
                  </a:ext>
                </a:extLst>
              </a:tr>
              <a:tr h="179672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Rosemarie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240,220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</a:rPr>
                        <a:t>224,308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</a:rPr>
                        <a:t>328,914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6350868"/>
                  </a:ext>
                </a:extLst>
              </a:tr>
              <a:tr h="179672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Abate fetel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239,173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</a:rPr>
                        <a:t>213,056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</a:rPr>
                        <a:t>306,884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23%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8649487"/>
                  </a:ext>
                </a:extLst>
              </a:tr>
              <a:tr h="179672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Packhams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234,092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</a:rPr>
                        <a:t>268,439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</a:rPr>
                        <a:t>259,393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230982"/>
                  </a:ext>
                </a:extLst>
              </a:tr>
              <a:tr h="179672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BC's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196,232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</a:rPr>
                        <a:t>180,386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</a:rPr>
                        <a:t>179,036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9184937"/>
                  </a:ext>
                </a:extLst>
              </a:tr>
              <a:tr h="179672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S &amp; Topred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180,572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</a:rPr>
                        <a:t>172,323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</a:rPr>
                        <a:t>202,298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-1%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7167298"/>
                  </a:ext>
                </a:extLst>
              </a:tr>
              <a:tr h="179672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Ander Pere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176,758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</a:rPr>
                        <a:t>129,069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</a:rPr>
                        <a:t>142,317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5383568"/>
                  </a:ext>
                </a:extLst>
              </a:tr>
              <a:tr h="179672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Pan. Goldens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161,858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</a:rPr>
                        <a:t>127,522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</a:rPr>
                        <a:t>238,454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-6%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-6%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0831008"/>
                  </a:ext>
                </a:extLst>
              </a:tr>
              <a:tr h="179672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Pruime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100,301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</a:rPr>
                        <a:t>407,908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</a:rPr>
                        <a:t>442,442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-27%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-4%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8472842"/>
                  </a:ext>
                </a:extLst>
              </a:tr>
              <a:tr h="179672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100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099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523E2F-6E30-4715-9BBF-3006EDCAC2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468369"/>
              </p:ext>
            </p:extLst>
          </p:nvPr>
        </p:nvGraphicFramePr>
        <p:xfrm>
          <a:off x="1603792" y="-731520"/>
          <a:ext cx="8962607" cy="8321040"/>
        </p:xfrm>
        <a:graphic>
          <a:graphicData uri="http://schemas.openxmlformats.org/drawingml/2006/table">
            <a:tbl>
              <a:tblPr/>
              <a:tblGrid>
                <a:gridCol w="302911">
                  <a:extLst>
                    <a:ext uri="{9D8B030D-6E8A-4147-A177-3AD203B41FA5}">
                      <a16:colId xmlns:a16="http://schemas.microsoft.com/office/drawing/2014/main" val="3443639756"/>
                    </a:ext>
                  </a:extLst>
                </a:gridCol>
                <a:gridCol w="2066923">
                  <a:extLst>
                    <a:ext uri="{9D8B030D-6E8A-4147-A177-3AD203B41FA5}">
                      <a16:colId xmlns:a16="http://schemas.microsoft.com/office/drawing/2014/main" val="2419624580"/>
                    </a:ext>
                  </a:extLst>
                </a:gridCol>
                <a:gridCol w="819642">
                  <a:extLst>
                    <a:ext uri="{9D8B030D-6E8A-4147-A177-3AD203B41FA5}">
                      <a16:colId xmlns:a16="http://schemas.microsoft.com/office/drawing/2014/main" val="1101583913"/>
                    </a:ext>
                  </a:extLst>
                </a:gridCol>
                <a:gridCol w="819642">
                  <a:extLst>
                    <a:ext uri="{9D8B030D-6E8A-4147-A177-3AD203B41FA5}">
                      <a16:colId xmlns:a16="http://schemas.microsoft.com/office/drawing/2014/main" val="512827379"/>
                    </a:ext>
                  </a:extLst>
                </a:gridCol>
                <a:gridCol w="997826">
                  <a:extLst>
                    <a:ext uri="{9D8B030D-6E8A-4147-A177-3AD203B41FA5}">
                      <a16:colId xmlns:a16="http://schemas.microsoft.com/office/drawing/2014/main" val="119074628"/>
                    </a:ext>
                  </a:extLst>
                </a:gridCol>
                <a:gridCol w="997826">
                  <a:extLst>
                    <a:ext uri="{9D8B030D-6E8A-4147-A177-3AD203B41FA5}">
                      <a16:colId xmlns:a16="http://schemas.microsoft.com/office/drawing/2014/main" val="1243977077"/>
                    </a:ext>
                  </a:extLst>
                </a:gridCol>
                <a:gridCol w="819642">
                  <a:extLst>
                    <a:ext uri="{9D8B030D-6E8A-4147-A177-3AD203B41FA5}">
                      <a16:colId xmlns:a16="http://schemas.microsoft.com/office/drawing/2014/main" val="927404041"/>
                    </a:ext>
                  </a:extLst>
                </a:gridCol>
                <a:gridCol w="1024552">
                  <a:extLst>
                    <a:ext uri="{9D8B030D-6E8A-4147-A177-3AD203B41FA5}">
                      <a16:colId xmlns:a16="http://schemas.microsoft.com/office/drawing/2014/main" val="3159521230"/>
                    </a:ext>
                  </a:extLst>
                </a:gridCol>
                <a:gridCol w="1113643">
                  <a:extLst>
                    <a:ext uri="{9D8B030D-6E8A-4147-A177-3AD203B41FA5}">
                      <a16:colId xmlns:a16="http://schemas.microsoft.com/office/drawing/2014/main" val="2322569206"/>
                    </a:ext>
                  </a:extLst>
                </a:gridCol>
              </a:tblGrid>
              <a:tr h="115299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 dirty="0">
                          <a:effectLst/>
                          <a:latin typeface="Tahoma" panose="020B0604030504040204" pitchFamily="34" charset="0"/>
                        </a:rPr>
                        <a:t>Trends over the past 8 years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359610"/>
                  </a:ext>
                </a:extLst>
              </a:tr>
              <a:tr h="115299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9896363"/>
                  </a:ext>
                </a:extLst>
              </a:tr>
              <a:tr h="115299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ahoma" panose="020B0604030504040204" pitchFamily="34" charset="0"/>
                        </a:rPr>
                        <a:t>Benchmarking Survey:  2018/19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973466"/>
                  </a:ext>
                </a:extLst>
              </a:tr>
              <a:tr h="115299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>
                          <a:effectLst/>
                          <a:latin typeface="Tahoma" panose="020B0604030504040204" pitchFamily="34" charset="0"/>
                        </a:rPr>
                        <a:t>Statistics for the 2019 harvest and expenses for the year ended 28 February 2019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17656"/>
                  </a:ext>
                </a:extLst>
              </a:tr>
              <a:tr h="115299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162593"/>
                  </a:ext>
                </a:extLst>
              </a:tr>
              <a:tr h="12490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Tahoma" panose="020B0604030504040204" pitchFamily="34" charset="0"/>
                        </a:rPr>
                        <a:t>Trends per hectare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ahoma" panose="020B0604030504040204" pitchFamily="34" charset="0"/>
                        </a:rPr>
                        <a:t>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ahoma" panose="020B0604030504040204" pitchFamily="34" charset="0"/>
                        </a:rPr>
                        <a:t>2017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ahoma" panose="020B0604030504040204" pitchFamily="34" charset="0"/>
                        </a:rPr>
                        <a:t>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ahoma" panose="020B0604030504040204" pitchFamily="34" charset="0"/>
                        </a:rPr>
                        <a:t>2017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ahoma" panose="020B0604030504040204" pitchFamily="34" charset="0"/>
                        </a:rPr>
                        <a:t>2013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Compounded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ahoma" panose="020B0604030504040204" pitchFamily="34" charset="0"/>
                        </a:rPr>
                        <a:t>Compounded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351741"/>
                  </a:ext>
                </a:extLst>
              </a:tr>
              <a:tr h="115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ahoma" panose="020B0604030504040204" pitchFamily="34" charset="0"/>
                        </a:rPr>
                        <a:t>Like for like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normalised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ahoma" panose="020B0604030504040204" pitchFamily="34" charset="0"/>
                        </a:rPr>
                        <a:t>over 5 yrs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592018"/>
                  </a:ext>
                </a:extLst>
              </a:tr>
              <a:tr h="115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3758221"/>
                  </a:ext>
                </a:extLst>
              </a:tr>
              <a:tr h="11529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effectLst/>
                          <a:latin typeface="Tahoma" panose="020B0604030504040204" pitchFamily="34" charset="0"/>
                        </a:rPr>
                        <a:t>Labour</a:t>
                      </a:r>
                      <a:r>
                        <a:rPr lang="en-US" sz="1400" b="0" i="0" u="none" strike="noStrike" dirty="0">
                          <a:effectLst/>
                          <a:latin typeface="Tahoma" panose="020B0604030504040204" pitchFamily="34" charset="0"/>
                        </a:rPr>
                        <a:t> cost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R 79,924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R 74,644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R 78,761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R 74,671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R 56,551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7.7%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6.85%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9684357"/>
                  </a:ext>
                </a:extLst>
              </a:tr>
              <a:tr h="115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1818795"/>
                  </a:ext>
                </a:extLst>
              </a:tr>
              <a:tr h="11529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% change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7.1%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5.5%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3.9%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>
                          <a:effectLst/>
                          <a:latin typeface="Tahoma" panose="020B0604030504040204" pitchFamily="34" charset="0"/>
                        </a:rPr>
                        <a:t>21.0%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5515723"/>
                  </a:ext>
                </a:extLst>
              </a:tr>
              <a:tr h="115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913013"/>
                  </a:ext>
                </a:extLst>
              </a:tr>
              <a:tr h="11529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Pesticides and fertiliser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R 29,437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R 27,404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R 29,419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R 27,693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R 22,322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6.9%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imes New Roman" panose="02020603050405020304" pitchFamily="18" charset="0"/>
                        </a:rPr>
                        <a:t>5.68%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8174822"/>
                  </a:ext>
                </a:extLst>
              </a:tr>
              <a:tr h="115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8442244"/>
                  </a:ext>
                </a:extLst>
              </a:tr>
              <a:tr h="11529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% change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7.4%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-3%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6.2%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-2.9%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>
                          <a:effectLst/>
                          <a:latin typeface="Tahoma" panose="020B0604030504040204" pitchFamily="34" charset="0"/>
                        </a:rPr>
                        <a:t>31.7%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8378717"/>
                  </a:ext>
                </a:extLst>
              </a:tr>
              <a:tr h="115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145138"/>
                  </a:ext>
                </a:extLst>
              </a:tr>
              <a:tr h="11529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Operating expenses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R 161,858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R 148,950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R 161,042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R 149,060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R 114,852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8.0%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imes New Roman" panose="02020603050405020304" pitchFamily="18" charset="0"/>
                        </a:rPr>
                        <a:t>6.99%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4957750"/>
                  </a:ext>
                </a:extLst>
              </a:tr>
              <a:tr h="115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5967729"/>
                  </a:ext>
                </a:extLst>
              </a:tr>
              <a:tr h="11529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% change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8.7%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4.0%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8.0%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3.9%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>
                          <a:effectLst/>
                          <a:latin typeface="Tahoma" panose="020B0604030504040204" pitchFamily="34" charset="0"/>
                        </a:rPr>
                        <a:t>24.9%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7588064"/>
                  </a:ext>
                </a:extLst>
              </a:tr>
              <a:tr h="115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8894803"/>
                  </a:ext>
                </a:extLst>
              </a:tr>
              <a:tr h="11529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Bin production per hectare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160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169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161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170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175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imes New Roman" panose="02020603050405020304" pitchFamily="18" charset="0"/>
                        </a:rPr>
                        <a:t>-1.64%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9352995"/>
                  </a:ext>
                </a:extLst>
              </a:tr>
              <a:tr h="115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6636764"/>
                  </a:ext>
                </a:extLst>
              </a:tr>
              <a:tr h="11529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Ton production per hectare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imes New Roman" panose="02020603050405020304" pitchFamily="18" charset="0"/>
                        </a:rPr>
                        <a:t>-1.75%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6447721"/>
                  </a:ext>
                </a:extLst>
              </a:tr>
              <a:tr h="115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3938954"/>
                  </a:ext>
                </a:extLst>
              </a:tr>
              <a:tr h="11529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Income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R 232,883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R 208,703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R 236,837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R 211,452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R 207,967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imes New Roman" panose="02020603050405020304" pitchFamily="18" charset="0"/>
                        </a:rPr>
                        <a:t>2.63%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3702991"/>
                  </a:ext>
                </a:extLst>
              </a:tr>
              <a:tr h="115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257397"/>
                  </a:ext>
                </a:extLst>
              </a:tr>
              <a:tr h="11529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% change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11.6%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-5.3%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12%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-5%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>
                          <a:effectLst/>
                          <a:latin typeface="Tahoma" panose="020B0604030504040204" pitchFamily="34" charset="0"/>
                        </a:rPr>
                        <a:t>51.5%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8060306"/>
                  </a:ext>
                </a:extLst>
              </a:tr>
              <a:tr h="115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8230735"/>
                  </a:ext>
                </a:extLst>
              </a:tr>
              <a:tr h="12490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Profit before interest, depreciation,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7834622"/>
                  </a:ext>
                </a:extLst>
              </a:tr>
              <a:tr h="11529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taxation and owner remuneration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R 71,026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R 59,753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R 75,795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R 62,392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R 93,115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imes New Roman" panose="02020603050405020304" pitchFamily="18" charset="0"/>
                        </a:rPr>
                        <a:t>-4.03%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6065714"/>
                  </a:ext>
                </a:extLst>
              </a:tr>
              <a:tr h="115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1766434"/>
                  </a:ext>
                </a:extLst>
              </a:tr>
              <a:tr h="11529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% change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18.9%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-22.5%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21%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-21%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>
                          <a:effectLst/>
                          <a:latin typeface="Tahoma" panose="020B0604030504040204" pitchFamily="34" charset="0"/>
                        </a:rPr>
                        <a:t>105.3%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257250"/>
                  </a:ext>
                </a:extLst>
              </a:tr>
              <a:tr h="115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4982565"/>
                  </a:ext>
                </a:extLst>
              </a:tr>
              <a:tr h="11529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305946"/>
                  </a:ext>
                </a:extLst>
              </a:tr>
              <a:tr h="66057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Normalised = uses an average base year (2012,2013,2014) instead of only 2013 which was an exceptional year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484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6353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D290B3-B173-44E9-BE70-F15182BAF10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117" y="-1979762"/>
            <a:ext cx="7771765" cy="100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F6B7BE-A69C-43B7-8A4E-6700905FE353}"/>
              </a:ext>
            </a:extLst>
          </p:cNvPr>
          <p:cNvSpPr txBox="1"/>
          <p:nvPr/>
        </p:nvSpPr>
        <p:spPr>
          <a:xfrm>
            <a:off x="6758609" y="3909391"/>
            <a:ext cx="40680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p.20</a:t>
            </a:r>
          </a:p>
          <a:p>
            <a:endParaRPr lang="en-US" sz="32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881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0EE5D9A-2750-4D2E-A1DF-AFC3DBECC2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727330"/>
              </p:ext>
            </p:extLst>
          </p:nvPr>
        </p:nvGraphicFramePr>
        <p:xfrm>
          <a:off x="195475" y="544914"/>
          <a:ext cx="11801049" cy="5410200"/>
        </p:xfrm>
        <a:graphic>
          <a:graphicData uri="http://schemas.openxmlformats.org/drawingml/2006/table">
            <a:tbl>
              <a:tblPr/>
              <a:tblGrid>
                <a:gridCol w="254355">
                  <a:extLst>
                    <a:ext uri="{9D8B030D-6E8A-4147-A177-3AD203B41FA5}">
                      <a16:colId xmlns:a16="http://schemas.microsoft.com/office/drawing/2014/main" val="2762573682"/>
                    </a:ext>
                  </a:extLst>
                </a:gridCol>
                <a:gridCol w="1836130">
                  <a:extLst>
                    <a:ext uri="{9D8B030D-6E8A-4147-A177-3AD203B41FA5}">
                      <a16:colId xmlns:a16="http://schemas.microsoft.com/office/drawing/2014/main" val="3913659112"/>
                    </a:ext>
                  </a:extLst>
                </a:gridCol>
                <a:gridCol w="977679">
                  <a:extLst>
                    <a:ext uri="{9D8B030D-6E8A-4147-A177-3AD203B41FA5}">
                      <a16:colId xmlns:a16="http://schemas.microsoft.com/office/drawing/2014/main" val="1492501808"/>
                    </a:ext>
                  </a:extLst>
                </a:gridCol>
                <a:gridCol w="977679">
                  <a:extLst>
                    <a:ext uri="{9D8B030D-6E8A-4147-A177-3AD203B41FA5}">
                      <a16:colId xmlns:a16="http://schemas.microsoft.com/office/drawing/2014/main" val="3386872885"/>
                    </a:ext>
                  </a:extLst>
                </a:gridCol>
                <a:gridCol w="969732">
                  <a:extLst>
                    <a:ext uri="{9D8B030D-6E8A-4147-A177-3AD203B41FA5}">
                      <a16:colId xmlns:a16="http://schemas.microsoft.com/office/drawing/2014/main" val="3210363045"/>
                    </a:ext>
                  </a:extLst>
                </a:gridCol>
                <a:gridCol w="969732">
                  <a:extLst>
                    <a:ext uri="{9D8B030D-6E8A-4147-A177-3AD203B41FA5}">
                      <a16:colId xmlns:a16="http://schemas.microsoft.com/office/drawing/2014/main" val="3979333071"/>
                    </a:ext>
                  </a:extLst>
                </a:gridCol>
                <a:gridCol w="969732">
                  <a:extLst>
                    <a:ext uri="{9D8B030D-6E8A-4147-A177-3AD203B41FA5}">
                      <a16:colId xmlns:a16="http://schemas.microsoft.com/office/drawing/2014/main" val="3747677474"/>
                    </a:ext>
                  </a:extLst>
                </a:gridCol>
                <a:gridCol w="969732">
                  <a:extLst>
                    <a:ext uri="{9D8B030D-6E8A-4147-A177-3AD203B41FA5}">
                      <a16:colId xmlns:a16="http://schemas.microsoft.com/office/drawing/2014/main" val="1756301636"/>
                    </a:ext>
                  </a:extLst>
                </a:gridCol>
                <a:gridCol w="969732">
                  <a:extLst>
                    <a:ext uri="{9D8B030D-6E8A-4147-A177-3AD203B41FA5}">
                      <a16:colId xmlns:a16="http://schemas.microsoft.com/office/drawing/2014/main" val="632412280"/>
                    </a:ext>
                  </a:extLst>
                </a:gridCol>
                <a:gridCol w="975031">
                  <a:extLst>
                    <a:ext uri="{9D8B030D-6E8A-4147-A177-3AD203B41FA5}">
                      <a16:colId xmlns:a16="http://schemas.microsoft.com/office/drawing/2014/main" val="4256884833"/>
                    </a:ext>
                  </a:extLst>
                </a:gridCol>
                <a:gridCol w="969732">
                  <a:extLst>
                    <a:ext uri="{9D8B030D-6E8A-4147-A177-3AD203B41FA5}">
                      <a16:colId xmlns:a16="http://schemas.microsoft.com/office/drawing/2014/main" val="1062988078"/>
                    </a:ext>
                  </a:extLst>
                </a:gridCol>
                <a:gridCol w="961783">
                  <a:extLst>
                    <a:ext uri="{9D8B030D-6E8A-4147-A177-3AD203B41FA5}">
                      <a16:colId xmlns:a16="http://schemas.microsoft.com/office/drawing/2014/main" val="1873779273"/>
                    </a:ext>
                  </a:extLst>
                </a:gridCol>
              </a:tblGrid>
              <a:tr h="240276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effectLst/>
                          <a:latin typeface="Tahoma" panose="020B0604030504040204" pitchFamily="34" charset="0"/>
                        </a:rPr>
                        <a:t>Benchmarking Survey:  2018/19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4120"/>
                  </a:ext>
                </a:extLst>
              </a:tr>
              <a:tr h="203528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1101391"/>
                  </a:ext>
                </a:extLst>
              </a:tr>
              <a:tr h="212008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Average net profit per producing hectare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868536"/>
                  </a:ext>
                </a:extLst>
              </a:tr>
              <a:tr h="155473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7294672"/>
                  </a:ext>
                </a:extLst>
              </a:tr>
              <a:tr h="15547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44328"/>
                  </a:ext>
                </a:extLst>
              </a:tr>
              <a:tr h="18374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2018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2018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2017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2017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2016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2015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2014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2013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2012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2011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0755"/>
                  </a:ext>
                </a:extLst>
              </a:tr>
              <a:tr h="18374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0278595"/>
                  </a:ext>
                </a:extLst>
              </a:tr>
              <a:tr h="18374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Best practice*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126,712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117,372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8706094"/>
                  </a:ext>
                </a:extLst>
              </a:tr>
              <a:tr h="18374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Group average profit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75,795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62,392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79,161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75,869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80,130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93,115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45,361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21,814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5557505"/>
                  </a:ext>
                </a:extLst>
              </a:tr>
              <a:tr h="18374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Minimum profit needed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46,540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46,540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44,324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44,324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42,213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40,203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38,288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36,465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34,729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33,075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651310"/>
                  </a:ext>
                </a:extLst>
              </a:tr>
              <a:tr h="18374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7718170"/>
                  </a:ext>
                </a:extLst>
              </a:tr>
              <a:tr h="19080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Difference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80,173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29,255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73,048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18,068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36,948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35,666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41,842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56,650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10,632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-11,261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068483"/>
                  </a:ext>
                </a:extLst>
              </a:tr>
              <a:tr h="19080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7762241"/>
                  </a:ext>
                </a:extLst>
              </a:tr>
              <a:tr h="15547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>
                          <a:effectLst/>
                          <a:latin typeface="Tahoma" panose="020B0604030504040204" pitchFamily="34" charset="0"/>
                        </a:rPr>
                        <a:t>* Best practice according to profit per producing hectare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1074529"/>
                  </a:ext>
                </a:extLst>
              </a:tr>
              <a:tr h="21200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sng" strike="noStrike">
                          <a:effectLst/>
                          <a:latin typeface="Tahoma" panose="020B0604030504040204" pitchFamily="34" charset="0"/>
                        </a:rPr>
                        <a:t>Conclusion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sng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sng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sng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sng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sng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sng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sng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sng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sng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sng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1273483"/>
                  </a:ext>
                </a:extLst>
              </a:tr>
              <a:tr h="21200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>
                          <a:effectLst/>
                          <a:latin typeface="Tahoma" panose="020B0604030504040204" pitchFamily="34" charset="0"/>
                        </a:rPr>
                        <a:t>The average farm did make enough profits to be sustainable.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5151484"/>
                  </a:ext>
                </a:extLst>
              </a:tr>
              <a:tr h="21200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>
                          <a:effectLst/>
                          <a:latin typeface="Tahoma" panose="020B0604030504040204" pitchFamily="34" charset="0"/>
                        </a:rPr>
                        <a:t>The best practice producers did make enough profit to be sustainable.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2143875"/>
                  </a:ext>
                </a:extLst>
              </a:tr>
              <a:tr h="21200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>
                          <a:effectLst/>
                          <a:latin typeface="Tahoma" panose="020B0604030504040204" pitchFamily="34" charset="0"/>
                        </a:rPr>
                        <a:t>Average profit peaked in 2013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6946612"/>
                  </a:ext>
                </a:extLst>
              </a:tr>
              <a:tr h="21200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>
                          <a:effectLst/>
                          <a:latin typeface="Tahoma" panose="020B0604030504040204" pitchFamily="34" charset="0"/>
                        </a:rPr>
                        <a:t>(Note: "Profit" is the profit before interest, depreciation, taxation and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6580605"/>
                  </a:ext>
                </a:extLst>
              </a:tr>
              <a:tr h="21200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 owners remuneration.)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1824056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00000000-0008-0000-1600-000003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91963" y="6953250"/>
            <a:ext cx="1671637" cy="91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5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160323-E952-4F07-9B4F-E5C573CB65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600019"/>
              </p:ext>
            </p:extLst>
          </p:nvPr>
        </p:nvGraphicFramePr>
        <p:xfrm>
          <a:off x="2001328" y="179014"/>
          <a:ext cx="7953556" cy="815340"/>
        </p:xfrm>
        <a:graphic>
          <a:graphicData uri="http://schemas.openxmlformats.org/drawingml/2006/table">
            <a:tbl>
              <a:tblPr/>
              <a:tblGrid>
                <a:gridCol w="435067">
                  <a:extLst>
                    <a:ext uri="{9D8B030D-6E8A-4147-A177-3AD203B41FA5}">
                      <a16:colId xmlns:a16="http://schemas.microsoft.com/office/drawing/2014/main" val="3525128197"/>
                    </a:ext>
                  </a:extLst>
                </a:gridCol>
                <a:gridCol w="1468349">
                  <a:extLst>
                    <a:ext uri="{9D8B030D-6E8A-4147-A177-3AD203B41FA5}">
                      <a16:colId xmlns:a16="http://schemas.microsoft.com/office/drawing/2014/main" val="4014256179"/>
                    </a:ext>
                  </a:extLst>
                </a:gridCol>
                <a:gridCol w="1210028">
                  <a:extLst>
                    <a:ext uri="{9D8B030D-6E8A-4147-A177-3AD203B41FA5}">
                      <a16:colId xmlns:a16="http://schemas.microsoft.com/office/drawing/2014/main" val="1989782115"/>
                    </a:ext>
                  </a:extLst>
                </a:gridCol>
                <a:gridCol w="1210028">
                  <a:extLst>
                    <a:ext uri="{9D8B030D-6E8A-4147-A177-3AD203B41FA5}">
                      <a16:colId xmlns:a16="http://schemas.microsoft.com/office/drawing/2014/main" val="13403347"/>
                    </a:ext>
                  </a:extLst>
                </a:gridCol>
                <a:gridCol w="1210028">
                  <a:extLst>
                    <a:ext uri="{9D8B030D-6E8A-4147-A177-3AD203B41FA5}">
                      <a16:colId xmlns:a16="http://schemas.microsoft.com/office/drawing/2014/main" val="15738330"/>
                    </a:ext>
                  </a:extLst>
                </a:gridCol>
                <a:gridCol w="1210028">
                  <a:extLst>
                    <a:ext uri="{9D8B030D-6E8A-4147-A177-3AD203B41FA5}">
                      <a16:colId xmlns:a16="http://schemas.microsoft.com/office/drawing/2014/main" val="3698091494"/>
                    </a:ext>
                  </a:extLst>
                </a:gridCol>
                <a:gridCol w="1210028">
                  <a:extLst>
                    <a:ext uri="{9D8B030D-6E8A-4147-A177-3AD203B41FA5}">
                      <a16:colId xmlns:a16="http://schemas.microsoft.com/office/drawing/2014/main" val="939683013"/>
                    </a:ext>
                  </a:extLst>
                </a:gridCol>
              </a:tblGrid>
              <a:tr h="28575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Koste &amp; Inkomste opname:  2018/19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3841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8510729"/>
                  </a:ext>
                </a:extLst>
              </a:tr>
              <a:tr h="28575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effectLst/>
                          <a:latin typeface="Tahoma" panose="020B0604030504040204" pitchFamily="34" charset="0"/>
                        </a:rPr>
                        <a:t>Beraamde netto wins per variëteit per ha voor waardevermindering en rente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717569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3ACA967-83AC-4E6F-BD73-678F23DB57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341851"/>
              </p:ext>
            </p:extLst>
          </p:nvPr>
        </p:nvGraphicFramePr>
        <p:xfrm>
          <a:off x="2104846" y="1074346"/>
          <a:ext cx="7850039" cy="5364480"/>
        </p:xfrm>
        <a:graphic>
          <a:graphicData uri="http://schemas.openxmlformats.org/drawingml/2006/table">
            <a:tbl>
              <a:tblPr/>
              <a:tblGrid>
                <a:gridCol w="1528494">
                  <a:extLst>
                    <a:ext uri="{9D8B030D-6E8A-4147-A177-3AD203B41FA5}">
                      <a16:colId xmlns:a16="http://schemas.microsoft.com/office/drawing/2014/main" val="211238418"/>
                    </a:ext>
                  </a:extLst>
                </a:gridCol>
                <a:gridCol w="1264309">
                  <a:extLst>
                    <a:ext uri="{9D8B030D-6E8A-4147-A177-3AD203B41FA5}">
                      <a16:colId xmlns:a16="http://schemas.microsoft.com/office/drawing/2014/main" val="1649385348"/>
                    </a:ext>
                  </a:extLst>
                </a:gridCol>
                <a:gridCol w="1264309">
                  <a:extLst>
                    <a:ext uri="{9D8B030D-6E8A-4147-A177-3AD203B41FA5}">
                      <a16:colId xmlns:a16="http://schemas.microsoft.com/office/drawing/2014/main" val="1809342701"/>
                    </a:ext>
                  </a:extLst>
                </a:gridCol>
                <a:gridCol w="1264309">
                  <a:extLst>
                    <a:ext uri="{9D8B030D-6E8A-4147-A177-3AD203B41FA5}">
                      <a16:colId xmlns:a16="http://schemas.microsoft.com/office/drawing/2014/main" val="2033213599"/>
                    </a:ext>
                  </a:extLst>
                </a:gridCol>
                <a:gridCol w="1264309">
                  <a:extLst>
                    <a:ext uri="{9D8B030D-6E8A-4147-A177-3AD203B41FA5}">
                      <a16:colId xmlns:a16="http://schemas.microsoft.com/office/drawing/2014/main" val="1838204343"/>
                    </a:ext>
                  </a:extLst>
                </a:gridCol>
                <a:gridCol w="1264309">
                  <a:extLst>
                    <a:ext uri="{9D8B030D-6E8A-4147-A177-3AD203B41FA5}">
                      <a16:colId xmlns:a16="http://schemas.microsoft.com/office/drawing/2014/main" val="1863910503"/>
                    </a:ext>
                  </a:extLst>
                </a:gridCol>
              </a:tblGrid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671499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Gemid.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Beste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Gemid.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Netto W.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Netto W.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250744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Variëteit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Inkomste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Praktyk*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Koste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Gemid.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Beste Pr.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880510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3108811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Pink Ladies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346,325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487,266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161,042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185,283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326,224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2699251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Sundowners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343,191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500,133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161,042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182,149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339,091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1981946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Royal Galas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297,032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384,766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161,042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135,990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223,724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545508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Alle Appels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271,055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332,053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161,042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110,013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171,011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885831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Braeburn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266,564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341,403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161,042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105,522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180,361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042481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Goldens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261,190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346,480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161,042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100,148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185,438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7987304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Granny's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258,416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315,716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161,042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97,374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154,674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8559973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Forelle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257,096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318,996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161,042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96,054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157,954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6824781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Fuji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242,376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320,738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161,042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81,334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159,696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0037724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Abate fetel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239,173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327,693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161,042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78,131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166,651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3667034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Rosemarie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240,220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340,910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161,042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79,178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179,868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475294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Packhams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234,092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325,021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161,042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73,050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163,979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8494559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BC's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196,232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287,512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161,042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35,190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126,470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4935398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S. &amp; Topred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180,572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236,242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161,042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19,529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75,200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6330088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Pan. Goldens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161,858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302,508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161,042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816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141,466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2166905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31682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0253047"/>
                  </a:ext>
                </a:extLst>
              </a:tr>
              <a:tr h="197788">
                <a:tc gridSpan="6">
                  <a:txBody>
                    <a:bodyPr/>
                    <a:lstStyle/>
                    <a:p>
                      <a:pPr algn="l" fontAlgn="b"/>
                      <a:r>
                        <a:rPr lang="nl-NL" sz="1600" b="1" i="0" u="none" strike="noStrike" dirty="0">
                          <a:effectLst/>
                          <a:latin typeface="Tahoma" panose="020B0604030504040204" pitchFamily="34" charset="0"/>
                        </a:rPr>
                        <a:t>* Beste praktyk volgens inkomste per draende hektaar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7957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60200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000000-0008-0000-1600-000003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91963" y="6983413"/>
            <a:ext cx="1671637" cy="919162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18B5E0-45C8-464B-AB93-667B85390E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7074"/>
              </p:ext>
            </p:extLst>
          </p:nvPr>
        </p:nvGraphicFramePr>
        <p:xfrm>
          <a:off x="2451590" y="75162"/>
          <a:ext cx="6515098" cy="695325"/>
        </p:xfrm>
        <a:graphic>
          <a:graphicData uri="http://schemas.openxmlformats.org/drawingml/2006/table">
            <a:tbl>
              <a:tblPr/>
              <a:tblGrid>
                <a:gridCol w="1008176">
                  <a:extLst>
                    <a:ext uri="{9D8B030D-6E8A-4147-A177-3AD203B41FA5}">
                      <a16:colId xmlns:a16="http://schemas.microsoft.com/office/drawing/2014/main" val="3550736302"/>
                    </a:ext>
                  </a:extLst>
                </a:gridCol>
                <a:gridCol w="798932">
                  <a:extLst>
                    <a:ext uri="{9D8B030D-6E8A-4147-A177-3AD203B41FA5}">
                      <a16:colId xmlns:a16="http://schemas.microsoft.com/office/drawing/2014/main" val="4099388948"/>
                    </a:ext>
                  </a:extLst>
                </a:gridCol>
                <a:gridCol w="941598">
                  <a:extLst>
                    <a:ext uri="{9D8B030D-6E8A-4147-A177-3AD203B41FA5}">
                      <a16:colId xmlns:a16="http://schemas.microsoft.com/office/drawing/2014/main" val="806996747"/>
                    </a:ext>
                  </a:extLst>
                </a:gridCol>
                <a:gridCol w="941598">
                  <a:extLst>
                    <a:ext uri="{9D8B030D-6E8A-4147-A177-3AD203B41FA5}">
                      <a16:colId xmlns:a16="http://schemas.microsoft.com/office/drawing/2014/main" val="2724526599"/>
                    </a:ext>
                  </a:extLst>
                </a:gridCol>
                <a:gridCol w="941598">
                  <a:extLst>
                    <a:ext uri="{9D8B030D-6E8A-4147-A177-3AD203B41FA5}">
                      <a16:colId xmlns:a16="http://schemas.microsoft.com/office/drawing/2014/main" val="315794265"/>
                    </a:ext>
                  </a:extLst>
                </a:gridCol>
                <a:gridCol w="941598">
                  <a:extLst>
                    <a:ext uri="{9D8B030D-6E8A-4147-A177-3AD203B41FA5}">
                      <a16:colId xmlns:a16="http://schemas.microsoft.com/office/drawing/2014/main" val="1959565799"/>
                    </a:ext>
                  </a:extLst>
                </a:gridCol>
                <a:gridCol w="941598">
                  <a:extLst>
                    <a:ext uri="{9D8B030D-6E8A-4147-A177-3AD203B41FA5}">
                      <a16:colId xmlns:a16="http://schemas.microsoft.com/office/drawing/2014/main" val="3510591713"/>
                    </a:ext>
                  </a:extLst>
                </a:gridCol>
              </a:tblGrid>
              <a:tr h="28575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effectLst/>
                          <a:latin typeface="Tahoma" panose="020B0604030504040204" pitchFamily="34" charset="0"/>
                        </a:rPr>
                        <a:t>Benchmarking Survey:  2018/19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93837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8337610"/>
                  </a:ext>
                </a:extLst>
              </a:tr>
              <a:tr h="24765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Tahoma" panose="020B0604030504040204" pitchFamily="34" charset="0"/>
                        </a:rPr>
                        <a:t>Index for varieties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60509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9EA5D90-D600-49E5-B356-0B6365A7FC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336445"/>
              </p:ext>
            </p:extLst>
          </p:nvPr>
        </p:nvGraphicFramePr>
        <p:xfrm>
          <a:off x="2519332" y="940378"/>
          <a:ext cx="6097129" cy="5440680"/>
        </p:xfrm>
        <a:graphic>
          <a:graphicData uri="http://schemas.openxmlformats.org/drawingml/2006/table">
            <a:tbl>
              <a:tblPr/>
              <a:tblGrid>
                <a:gridCol w="1333617">
                  <a:extLst>
                    <a:ext uri="{9D8B030D-6E8A-4147-A177-3AD203B41FA5}">
                      <a16:colId xmlns:a16="http://schemas.microsoft.com/office/drawing/2014/main" val="2126723617"/>
                    </a:ext>
                  </a:extLst>
                </a:gridCol>
                <a:gridCol w="1050223">
                  <a:extLst>
                    <a:ext uri="{9D8B030D-6E8A-4147-A177-3AD203B41FA5}">
                      <a16:colId xmlns:a16="http://schemas.microsoft.com/office/drawing/2014/main" val="592735993"/>
                    </a:ext>
                  </a:extLst>
                </a:gridCol>
                <a:gridCol w="1237763">
                  <a:extLst>
                    <a:ext uri="{9D8B030D-6E8A-4147-A177-3AD203B41FA5}">
                      <a16:colId xmlns:a16="http://schemas.microsoft.com/office/drawing/2014/main" val="2716737648"/>
                    </a:ext>
                  </a:extLst>
                </a:gridCol>
                <a:gridCol w="1237763">
                  <a:extLst>
                    <a:ext uri="{9D8B030D-6E8A-4147-A177-3AD203B41FA5}">
                      <a16:colId xmlns:a16="http://schemas.microsoft.com/office/drawing/2014/main" val="557026035"/>
                    </a:ext>
                  </a:extLst>
                </a:gridCol>
                <a:gridCol w="1237763">
                  <a:extLst>
                    <a:ext uri="{9D8B030D-6E8A-4147-A177-3AD203B41FA5}">
                      <a16:colId xmlns:a16="http://schemas.microsoft.com/office/drawing/2014/main" val="273030485"/>
                    </a:ext>
                  </a:extLst>
                </a:gridCol>
              </a:tblGrid>
              <a:tr h="19300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2017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906675"/>
                  </a:ext>
                </a:extLst>
              </a:tr>
              <a:tr h="19300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Average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Best 25%*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Average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Best 25%*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216182"/>
                  </a:ext>
                </a:extLst>
              </a:tr>
              <a:tr h="193003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4153015"/>
                  </a:ext>
                </a:extLst>
              </a:tr>
              <a:tr h="1930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Pink Ladies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1450965"/>
                  </a:ext>
                </a:extLst>
              </a:tr>
              <a:tr h="1930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Sundowners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1.02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0.96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1.00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1.12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7923606"/>
                  </a:ext>
                </a:extLst>
              </a:tr>
              <a:tr h="1930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Royal Galas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1.36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1.46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1.01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1.07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6176354"/>
                  </a:ext>
                </a:extLst>
              </a:tr>
              <a:tr h="1930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Braeburn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1.76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1.81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1.56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1.55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4514758"/>
                  </a:ext>
                </a:extLst>
              </a:tr>
              <a:tr h="1930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Goldens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1.85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1.76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1.86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2.14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2348397"/>
                  </a:ext>
                </a:extLst>
              </a:tr>
              <a:tr h="1930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Granny's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1.90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2.11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2.01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2.22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7811169"/>
                  </a:ext>
                </a:extLst>
              </a:tr>
              <a:tr h="1930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Forelle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1.93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2.07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2.18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2.18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6848179"/>
                  </a:ext>
                </a:extLst>
              </a:tr>
              <a:tr h="1930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Fuji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2.28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2.04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2.37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2.13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9689288"/>
                  </a:ext>
                </a:extLst>
              </a:tr>
              <a:tr h="1930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Rosemarie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2.34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1.81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4.83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4.12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3767499"/>
                  </a:ext>
                </a:extLst>
              </a:tr>
              <a:tr h="1930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Abate fetel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2.37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1.96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2.94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2.49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8713494"/>
                  </a:ext>
                </a:extLst>
              </a:tr>
              <a:tr h="1930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Packhams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2.54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1.99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5.38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3.44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3101415"/>
                  </a:ext>
                </a:extLst>
              </a:tr>
              <a:tr h="1930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BC's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5.27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2.58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6.51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3.02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5809172"/>
                  </a:ext>
                </a:extLst>
              </a:tr>
              <a:tr h="1930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S. &amp; Topred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9.49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2.58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loss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2.24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4101564"/>
                  </a:ext>
                </a:extLst>
              </a:tr>
              <a:tr h="1930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Pan. Goldens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227.00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4.34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loss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2.24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8009656"/>
                  </a:ext>
                </a:extLst>
              </a:tr>
              <a:tr h="19300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2615316"/>
                  </a:ext>
                </a:extLst>
              </a:tr>
              <a:tr h="193003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2859489"/>
                  </a:ext>
                </a:extLst>
              </a:tr>
              <a:tr h="193003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>
                          <a:effectLst/>
                          <a:latin typeface="Tahoma" panose="020B0604030504040204" pitchFamily="34" charset="0"/>
                        </a:rPr>
                        <a:t>How many hectares of a variety gives the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7122140"/>
                  </a:ext>
                </a:extLst>
              </a:tr>
              <a:tr h="193003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>
                          <a:effectLst/>
                          <a:latin typeface="Tahoma" panose="020B0604030504040204" pitchFamily="34" charset="0"/>
                        </a:rPr>
                        <a:t>same profit as a hectare of Pink Ladies?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6716115"/>
                  </a:ext>
                </a:extLst>
              </a:tr>
              <a:tr h="149139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3464548"/>
                  </a:ext>
                </a:extLst>
              </a:tr>
              <a:tr h="149139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ZA" sz="1050" b="1" i="0" u="none" strike="noStrike">
                          <a:effectLst/>
                          <a:latin typeface="Tahoma" panose="020B0604030504040204" pitchFamily="34" charset="0"/>
                        </a:rPr>
                        <a:t>* Best practice according to income per bearing hectare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2791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9221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EA624B-E4A7-41FD-B9A5-15359EB4F7F0}"/>
              </a:ext>
            </a:extLst>
          </p:cNvPr>
          <p:cNvSpPr/>
          <p:nvPr/>
        </p:nvSpPr>
        <p:spPr>
          <a:xfrm>
            <a:off x="3026970" y="0"/>
            <a:ext cx="5275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500" b="1" dirty="0">
                <a:latin typeface="Times New Roman" panose="02020603050405020304" pitchFamily="18" charset="0"/>
              </a:rPr>
              <a:t>NETTO WINS PER PRODUSERENDE HEKTAAR  2018/19</a:t>
            </a:r>
            <a:r>
              <a:rPr lang="nb-NO" dirty="0"/>
              <a:t> 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22F368B-2F15-4AED-8BBA-72E4EB3A29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595692"/>
              </p:ext>
            </p:extLst>
          </p:nvPr>
        </p:nvGraphicFramePr>
        <p:xfrm>
          <a:off x="1346781" y="243840"/>
          <a:ext cx="8393505" cy="6614160"/>
        </p:xfrm>
        <a:graphic>
          <a:graphicData uri="http://schemas.openxmlformats.org/drawingml/2006/table">
            <a:tbl>
              <a:tblPr/>
              <a:tblGrid>
                <a:gridCol w="3401848">
                  <a:extLst>
                    <a:ext uri="{9D8B030D-6E8A-4147-A177-3AD203B41FA5}">
                      <a16:colId xmlns:a16="http://schemas.microsoft.com/office/drawing/2014/main" val="4096052288"/>
                    </a:ext>
                  </a:extLst>
                </a:gridCol>
                <a:gridCol w="1064146">
                  <a:extLst>
                    <a:ext uri="{9D8B030D-6E8A-4147-A177-3AD203B41FA5}">
                      <a16:colId xmlns:a16="http://schemas.microsoft.com/office/drawing/2014/main" val="4008560258"/>
                    </a:ext>
                  </a:extLst>
                </a:gridCol>
                <a:gridCol w="888925">
                  <a:extLst>
                    <a:ext uri="{9D8B030D-6E8A-4147-A177-3AD203B41FA5}">
                      <a16:colId xmlns:a16="http://schemas.microsoft.com/office/drawing/2014/main" val="2606005634"/>
                    </a:ext>
                  </a:extLst>
                </a:gridCol>
                <a:gridCol w="1012862">
                  <a:extLst>
                    <a:ext uri="{9D8B030D-6E8A-4147-A177-3AD203B41FA5}">
                      <a16:colId xmlns:a16="http://schemas.microsoft.com/office/drawing/2014/main" val="3380929851"/>
                    </a:ext>
                  </a:extLst>
                </a:gridCol>
                <a:gridCol w="1012862">
                  <a:extLst>
                    <a:ext uri="{9D8B030D-6E8A-4147-A177-3AD203B41FA5}">
                      <a16:colId xmlns:a16="http://schemas.microsoft.com/office/drawing/2014/main" val="270330730"/>
                    </a:ext>
                  </a:extLst>
                </a:gridCol>
                <a:gridCol w="1012862">
                  <a:extLst>
                    <a:ext uri="{9D8B030D-6E8A-4147-A177-3AD203B41FA5}">
                      <a16:colId xmlns:a16="http://schemas.microsoft.com/office/drawing/2014/main" val="2888308569"/>
                    </a:ext>
                  </a:extLst>
                </a:gridCol>
              </a:tblGrid>
              <a:tr h="14036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Beste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Beste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MY PLAAS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6214411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Gem18/19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Gem17/18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25 % 18/19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 25 % 17/18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6348121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5022354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Times New Roman" panose="02020603050405020304" pitchFamily="18" charset="0"/>
                        </a:rPr>
                        <a:t>Inkomste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imes New Roman" panose="02020603050405020304" pitchFamily="18" charset="0"/>
                        </a:rPr>
                        <a:t>236,837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211,452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286,298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255,053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266,702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333350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8086931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en-US" sz="14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Inkomste</a:t>
                      </a:r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per </a:t>
                      </a:r>
                      <a:r>
                        <a:rPr lang="en-US" sz="14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draende</a:t>
                      </a:r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hektaar</a:t>
                      </a:r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):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imes New Roman" panose="02020603050405020304" pitchFamily="18" charset="0"/>
                        </a:rPr>
                        <a:t>264,371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234,630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308,092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278,895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271,478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0836640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5445742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Times New Roman" panose="02020603050405020304" pitchFamily="18" charset="0"/>
                        </a:rPr>
                        <a:t>Min Uitgawes: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imes New Roman" panose="02020603050405020304" pitchFamily="18" charset="0"/>
                        </a:rPr>
                        <a:t>161,042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149,060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159,585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137,681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134,588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815868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Totale arbeidskoste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imes New Roman" panose="02020603050405020304" pitchFamily="18" charset="0"/>
                        </a:rPr>
                        <a:t>76,935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72,654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76,653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65,533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58,761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6464307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(Uitgesluit winsdeel)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2474264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Winsdeel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imes New Roman" panose="02020603050405020304" pitchFamily="18" charset="0"/>
                        </a:rPr>
                        <a:t>1,826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2,016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2,819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3,669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7,732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2870333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Oesbeskermning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imes New Roman" panose="02020603050405020304" pitchFamily="18" charset="0"/>
                        </a:rPr>
                        <a:t>23,723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22,803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23,052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19,392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21,268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4302263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(Ingesluit onkruidoder)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0303394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Kunsmis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imes New Roman" panose="02020603050405020304" pitchFamily="18" charset="0"/>
                        </a:rPr>
                        <a:t>5,696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4,890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5,598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5,103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4,128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9195368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Reparasies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imes New Roman" panose="02020603050405020304" pitchFamily="18" charset="0"/>
                        </a:rPr>
                        <a:t>11,482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10,795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11,787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10,873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10,627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681083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(uitgesluit geboue)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1683962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Reparasies geboue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imes New Roman" panose="02020603050405020304" pitchFamily="18" charset="0"/>
                        </a:rPr>
                        <a:t>5,228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3,941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4,972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2,133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1,347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1176685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Brandstof &amp; olie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imes New Roman" panose="02020603050405020304" pitchFamily="18" charset="0"/>
                        </a:rPr>
                        <a:t>8,065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7,059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8,136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6,948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5,146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853358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Vervoer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imes New Roman" panose="02020603050405020304" pitchFamily="18" charset="0"/>
                        </a:rPr>
                        <a:t>4,901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3,379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4,911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2,248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5,918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2662068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Elektrisiteit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imes New Roman" panose="02020603050405020304" pitchFamily="18" charset="0"/>
                        </a:rPr>
                        <a:t>6,129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5,671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6,070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5,762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6,138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3329417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Mulch, chips, kompos, strooi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imes New Roman" panose="02020603050405020304" pitchFamily="18" charset="0"/>
                        </a:rPr>
                        <a:t>780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2,964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755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3,046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427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6575286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Huur (Plaastoerusting &amp; Bye)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imes New Roman" panose="02020603050405020304" pitchFamily="18" charset="0"/>
                        </a:rPr>
                        <a:t>2,864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2,013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2,839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1,331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1,721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2729061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Boordbenodighede &amp; tegniese dienste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imes New Roman" panose="02020603050405020304" pitchFamily="18" charset="0"/>
                        </a:rPr>
                        <a:t>3,068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1,215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2,953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1,127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4607940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Versekering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imes New Roman" panose="02020603050405020304" pitchFamily="18" charset="0"/>
                        </a:rPr>
                        <a:t>2,041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2,015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1,260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1,924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550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4205018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Water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imes New Roman" panose="02020603050405020304" pitchFamily="18" charset="0"/>
                        </a:rPr>
                        <a:t>1,076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1,335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1,280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2,294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960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532077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Sekuriteit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imes New Roman" panose="02020603050405020304" pitchFamily="18" charset="0"/>
                        </a:rPr>
                        <a:t>1,228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1,101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1,251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1,311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1,547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0303169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Telefoon &amp; internet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imes New Roman" panose="02020603050405020304" pitchFamily="18" charset="0"/>
                        </a:rPr>
                        <a:t>643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634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609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601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336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7589453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Ander uitgawes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imes New Roman" panose="02020603050405020304" pitchFamily="18" charset="0"/>
                        </a:rPr>
                        <a:t>4,579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4,572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4,641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4,385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7,109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5949459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2175681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Wins/- verlies per produserende hektaar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imes New Roman" panose="02020603050405020304" pitchFamily="18" charset="0"/>
                        </a:rPr>
                        <a:t>75,795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imes New Roman" panose="02020603050405020304" pitchFamily="18" charset="0"/>
                        </a:rPr>
                        <a:t>62,392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126,712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117,372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132,114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3671056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0" i="0" u="none" strike="noStrike">
                          <a:effectLst/>
                          <a:latin typeface="Times New Roman" panose="02020603050405020304" pitchFamily="18" charset="0"/>
                        </a:rPr>
                        <a:t>Wins/- verlies per prod hektaar uitgsl. winsdeel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imes New Roman" panose="02020603050405020304" pitchFamily="18" charset="0"/>
                        </a:rPr>
                        <a:t>77,621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imes New Roman" panose="02020603050405020304" pitchFamily="18" charset="0"/>
                        </a:rPr>
                        <a:t>64,408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129,532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121,041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139,846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8896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22453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7E12136-39CE-4733-9076-F4157ABD0ED7}"/>
              </a:ext>
            </a:extLst>
          </p:cNvPr>
          <p:cNvSpPr/>
          <p:nvPr/>
        </p:nvSpPr>
        <p:spPr>
          <a:xfrm>
            <a:off x="3285762" y="0"/>
            <a:ext cx="5275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500" b="1" dirty="0">
                <a:latin typeface="Times New Roman" panose="02020603050405020304" pitchFamily="18" charset="0"/>
              </a:rPr>
              <a:t>NETTO WINS PER PRODUSERENDE HEKTAAR  2018/19</a:t>
            </a:r>
            <a:r>
              <a:rPr lang="nb-NO" dirty="0"/>
              <a:t> 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6873956-F283-47F1-8B8F-8D10A7225A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228748"/>
              </p:ext>
            </p:extLst>
          </p:nvPr>
        </p:nvGraphicFramePr>
        <p:xfrm>
          <a:off x="1630393" y="566390"/>
          <a:ext cx="7125419" cy="548640"/>
        </p:xfrm>
        <a:graphic>
          <a:graphicData uri="http://schemas.openxmlformats.org/drawingml/2006/table">
            <a:tbl>
              <a:tblPr/>
              <a:tblGrid>
                <a:gridCol w="2887898">
                  <a:extLst>
                    <a:ext uri="{9D8B030D-6E8A-4147-A177-3AD203B41FA5}">
                      <a16:colId xmlns:a16="http://schemas.microsoft.com/office/drawing/2014/main" val="2235520560"/>
                    </a:ext>
                  </a:extLst>
                </a:gridCol>
                <a:gridCol w="903376">
                  <a:extLst>
                    <a:ext uri="{9D8B030D-6E8A-4147-A177-3AD203B41FA5}">
                      <a16:colId xmlns:a16="http://schemas.microsoft.com/office/drawing/2014/main" val="2758400810"/>
                    </a:ext>
                  </a:extLst>
                </a:gridCol>
                <a:gridCol w="754628">
                  <a:extLst>
                    <a:ext uri="{9D8B030D-6E8A-4147-A177-3AD203B41FA5}">
                      <a16:colId xmlns:a16="http://schemas.microsoft.com/office/drawing/2014/main" val="3463649542"/>
                    </a:ext>
                  </a:extLst>
                </a:gridCol>
                <a:gridCol w="859839">
                  <a:extLst>
                    <a:ext uri="{9D8B030D-6E8A-4147-A177-3AD203B41FA5}">
                      <a16:colId xmlns:a16="http://schemas.microsoft.com/office/drawing/2014/main" val="2886622089"/>
                    </a:ext>
                  </a:extLst>
                </a:gridCol>
                <a:gridCol w="859839">
                  <a:extLst>
                    <a:ext uri="{9D8B030D-6E8A-4147-A177-3AD203B41FA5}">
                      <a16:colId xmlns:a16="http://schemas.microsoft.com/office/drawing/2014/main" val="51288631"/>
                    </a:ext>
                  </a:extLst>
                </a:gridCol>
                <a:gridCol w="859839">
                  <a:extLst>
                    <a:ext uri="{9D8B030D-6E8A-4147-A177-3AD203B41FA5}">
                      <a16:colId xmlns:a16="http://schemas.microsoft.com/office/drawing/2014/main" val="1955178119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Beste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Beste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MY PLAAS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85885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Gem18/19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Gem17/18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25 % 18/19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 25 % 17/18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232260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105960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7DA72CF-1D11-43A7-AED8-1A1E9D692E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092671"/>
              </p:ext>
            </p:extLst>
          </p:nvPr>
        </p:nvGraphicFramePr>
        <p:xfrm>
          <a:off x="1527439" y="1447334"/>
          <a:ext cx="7512804" cy="5132505"/>
        </p:xfrm>
        <a:graphic>
          <a:graphicData uri="http://schemas.openxmlformats.org/drawingml/2006/table">
            <a:tbl>
              <a:tblPr/>
              <a:tblGrid>
                <a:gridCol w="3044906">
                  <a:extLst>
                    <a:ext uri="{9D8B030D-6E8A-4147-A177-3AD203B41FA5}">
                      <a16:colId xmlns:a16="http://schemas.microsoft.com/office/drawing/2014/main" val="2285122973"/>
                    </a:ext>
                  </a:extLst>
                </a:gridCol>
                <a:gridCol w="952489">
                  <a:extLst>
                    <a:ext uri="{9D8B030D-6E8A-4147-A177-3AD203B41FA5}">
                      <a16:colId xmlns:a16="http://schemas.microsoft.com/office/drawing/2014/main" val="3468517079"/>
                    </a:ext>
                  </a:extLst>
                </a:gridCol>
                <a:gridCol w="795654">
                  <a:extLst>
                    <a:ext uri="{9D8B030D-6E8A-4147-A177-3AD203B41FA5}">
                      <a16:colId xmlns:a16="http://schemas.microsoft.com/office/drawing/2014/main" val="899185881"/>
                    </a:ext>
                  </a:extLst>
                </a:gridCol>
                <a:gridCol w="906585">
                  <a:extLst>
                    <a:ext uri="{9D8B030D-6E8A-4147-A177-3AD203B41FA5}">
                      <a16:colId xmlns:a16="http://schemas.microsoft.com/office/drawing/2014/main" val="2332207101"/>
                    </a:ext>
                  </a:extLst>
                </a:gridCol>
                <a:gridCol w="906585">
                  <a:extLst>
                    <a:ext uri="{9D8B030D-6E8A-4147-A177-3AD203B41FA5}">
                      <a16:colId xmlns:a16="http://schemas.microsoft.com/office/drawing/2014/main" val="3333636665"/>
                    </a:ext>
                  </a:extLst>
                </a:gridCol>
                <a:gridCol w="906585">
                  <a:extLst>
                    <a:ext uri="{9D8B030D-6E8A-4147-A177-3AD203B41FA5}">
                      <a16:colId xmlns:a16="http://schemas.microsoft.com/office/drawing/2014/main" val="2853357067"/>
                    </a:ext>
                  </a:extLst>
                </a:gridCol>
              </a:tblGrid>
              <a:tr h="244631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1" i="0" u="none" strike="noStrike">
                          <a:effectLst/>
                          <a:latin typeface="Times New Roman" panose="02020603050405020304" pitchFamily="18" charset="0"/>
                        </a:rPr>
                        <a:t>Totale uitgawes per ton geproduseer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2,975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2,590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2,547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2,114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2,300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110525"/>
                  </a:ext>
                </a:extLst>
              </a:tr>
              <a:tr h="244631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1" i="0" u="none" strike="noStrike">
                          <a:effectLst/>
                          <a:latin typeface="Times New Roman" panose="02020603050405020304" pitchFamily="18" charset="0"/>
                        </a:rPr>
                        <a:t>Total arbeidskoste per ton geproduseer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1,421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1,262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1,223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1,006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1,004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4474031"/>
                  </a:ext>
                </a:extLst>
              </a:tr>
              <a:tr h="48926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Oesbeskerming en kunsmis per ton geprod.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543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481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457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359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434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416312"/>
                  </a:ext>
                </a:extLst>
              </a:tr>
              <a:tr h="244631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1" i="0" u="none" strike="noStrike">
                          <a:effectLst/>
                          <a:latin typeface="Times New Roman" panose="02020603050405020304" pitchFamily="18" charset="0"/>
                        </a:rPr>
                        <a:t>Totale inkomste per ton geproduseer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4,375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3,674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4,569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3,917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4,558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9995609"/>
                  </a:ext>
                </a:extLst>
              </a:tr>
              <a:tr h="24463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Inkomste</a:t>
                      </a:r>
                      <a:r>
                        <a:rPr lang="en-US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per ton </a:t>
                      </a:r>
                      <a:r>
                        <a:rPr lang="en-US" sz="16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indeks</a:t>
                      </a:r>
                      <a:endParaRPr lang="en-US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4611830"/>
                  </a:ext>
                </a:extLst>
              </a:tr>
              <a:tr h="24463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Ton per ha.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6977748"/>
                  </a:ext>
                </a:extLst>
              </a:tr>
              <a:tr h="24463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Wins per ton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1,400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1,084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1,802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2,258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1106615"/>
                  </a:ext>
                </a:extLst>
              </a:tr>
              <a:tr h="24463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Wins per ha indeks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104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2423319"/>
                  </a:ext>
                </a:extLst>
              </a:tr>
              <a:tr h="24463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Wins per ton indeks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112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897135"/>
                  </a:ext>
                </a:extLst>
              </a:tr>
              <a:tr h="24463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Uitgawe per ha indeks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101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108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4003646"/>
                  </a:ext>
                </a:extLst>
              </a:tr>
              <a:tr h="24463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Uitgawe per ton indeks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117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123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8558471"/>
                  </a:ext>
                </a:extLst>
              </a:tr>
              <a:tr h="24463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Produksie indeks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4729160"/>
                  </a:ext>
                </a:extLst>
              </a:tr>
              <a:tr h="244631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1" i="0" u="none" strike="noStrike">
                          <a:effectLst/>
                          <a:latin typeface="Times New Roman" panose="02020603050405020304" pitchFamily="18" charset="0"/>
                        </a:rPr>
                        <a:t>Netto wins voor rente betaal,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9143112"/>
                  </a:ext>
                </a:extLst>
              </a:tr>
              <a:tr h="48926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waardevermindering en kapitale investering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296106"/>
                  </a:ext>
                </a:extLst>
              </a:tr>
              <a:tr h="489262">
                <a:tc gridSpan="3">
                  <a:txBody>
                    <a:bodyPr/>
                    <a:lstStyle/>
                    <a:p>
                      <a:pPr algn="l" fontAlgn="b"/>
                      <a:r>
                        <a:rPr lang="nl-NL" sz="1600" b="1" i="0" u="none" strike="noStrike">
                          <a:effectLst/>
                          <a:latin typeface="Times New Roman" panose="02020603050405020304" pitchFamily="18" charset="0"/>
                        </a:rPr>
                        <a:t>* = Profiel van die plase met die beste 25% wins per produserende hektaar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857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69309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B773C0-BDCF-4886-84BB-A08770742C2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005" y="-1830147"/>
            <a:ext cx="7793990" cy="10086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452EBB-8BB1-4306-A10A-F020D250535E}"/>
              </a:ext>
            </a:extLst>
          </p:cNvPr>
          <p:cNvSpPr txBox="1"/>
          <p:nvPr/>
        </p:nvSpPr>
        <p:spPr>
          <a:xfrm>
            <a:off x="6758609" y="4147931"/>
            <a:ext cx="40680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p.52</a:t>
            </a:r>
          </a:p>
          <a:p>
            <a:endParaRPr lang="en-US" sz="32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4078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68F97EA-FA18-45B7-94BE-AFF9796CCE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591044"/>
              </p:ext>
            </p:extLst>
          </p:nvPr>
        </p:nvGraphicFramePr>
        <p:xfrm>
          <a:off x="336430" y="953766"/>
          <a:ext cx="11533515" cy="3872904"/>
        </p:xfrm>
        <a:graphic>
          <a:graphicData uri="http://schemas.openxmlformats.org/drawingml/2006/table">
            <a:tbl>
              <a:tblPr/>
              <a:tblGrid>
                <a:gridCol w="231628">
                  <a:extLst>
                    <a:ext uri="{9D8B030D-6E8A-4147-A177-3AD203B41FA5}">
                      <a16:colId xmlns:a16="http://schemas.microsoft.com/office/drawing/2014/main" val="2737386887"/>
                    </a:ext>
                  </a:extLst>
                </a:gridCol>
                <a:gridCol w="1461660">
                  <a:extLst>
                    <a:ext uri="{9D8B030D-6E8A-4147-A177-3AD203B41FA5}">
                      <a16:colId xmlns:a16="http://schemas.microsoft.com/office/drawing/2014/main" val="3939041821"/>
                    </a:ext>
                  </a:extLst>
                </a:gridCol>
                <a:gridCol w="982425">
                  <a:extLst>
                    <a:ext uri="{9D8B030D-6E8A-4147-A177-3AD203B41FA5}">
                      <a16:colId xmlns:a16="http://schemas.microsoft.com/office/drawing/2014/main" val="2977043234"/>
                    </a:ext>
                  </a:extLst>
                </a:gridCol>
                <a:gridCol w="982425">
                  <a:extLst>
                    <a:ext uri="{9D8B030D-6E8A-4147-A177-3AD203B41FA5}">
                      <a16:colId xmlns:a16="http://schemas.microsoft.com/office/drawing/2014/main" val="3449012332"/>
                    </a:ext>
                  </a:extLst>
                </a:gridCol>
                <a:gridCol w="982425">
                  <a:extLst>
                    <a:ext uri="{9D8B030D-6E8A-4147-A177-3AD203B41FA5}">
                      <a16:colId xmlns:a16="http://schemas.microsoft.com/office/drawing/2014/main" val="426390659"/>
                    </a:ext>
                  </a:extLst>
                </a:gridCol>
                <a:gridCol w="982425">
                  <a:extLst>
                    <a:ext uri="{9D8B030D-6E8A-4147-A177-3AD203B41FA5}">
                      <a16:colId xmlns:a16="http://schemas.microsoft.com/office/drawing/2014/main" val="3995277874"/>
                    </a:ext>
                  </a:extLst>
                </a:gridCol>
                <a:gridCol w="982425">
                  <a:extLst>
                    <a:ext uri="{9D8B030D-6E8A-4147-A177-3AD203B41FA5}">
                      <a16:colId xmlns:a16="http://schemas.microsoft.com/office/drawing/2014/main" val="2568312941"/>
                    </a:ext>
                  </a:extLst>
                </a:gridCol>
                <a:gridCol w="982425">
                  <a:extLst>
                    <a:ext uri="{9D8B030D-6E8A-4147-A177-3AD203B41FA5}">
                      <a16:colId xmlns:a16="http://schemas.microsoft.com/office/drawing/2014/main" val="461128245"/>
                    </a:ext>
                  </a:extLst>
                </a:gridCol>
                <a:gridCol w="982425">
                  <a:extLst>
                    <a:ext uri="{9D8B030D-6E8A-4147-A177-3AD203B41FA5}">
                      <a16:colId xmlns:a16="http://schemas.microsoft.com/office/drawing/2014/main" val="3701625061"/>
                    </a:ext>
                  </a:extLst>
                </a:gridCol>
                <a:gridCol w="998402">
                  <a:extLst>
                    <a:ext uri="{9D8B030D-6E8A-4147-A177-3AD203B41FA5}">
                      <a16:colId xmlns:a16="http://schemas.microsoft.com/office/drawing/2014/main" val="2739379651"/>
                    </a:ext>
                  </a:extLst>
                </a:gridCol>
                <a:gridCol w="982425">
                  <a:extLst>
                    <a:ext uri="{9D8B030D-6E8A-4147-A177-3AD203B41FA5}">
                      <a16:colId xmlns:a16="http://schemas.microsoft.com/office/drawing/2014/main" val="3429655009"/>
                    </a:ext>
                  </a:extLst>
                </a:gridCol>
                <a:gridCol w="982425">
                  <a:extLst>
                    <a:ext uri="{9D8B030D-6E8A-4147-A177-3AD203B41FA5}">
                      <a16:colId xmlns:a16="http://schemas.microsoft.com/office/drawing/2014/main" val="2894364971"/>
                    </a:ext>
                  </a:extLst>
                </a:gridCol>
              </a:tblGrid>
              <a:tr h="248055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effectLst/>
                          <a:latin typeface="Tahoma" panose="020B0604030504040204" pitchFamily="34" charset="0"/>
                        </a:rPr>
                        <a:t>Koste &amp; Inkomste opname:  2018/19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10592"/>
                  </a:ext>
                </a:extLst>
              </a:tr>
              <a:tr h="160506"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169392"/>
                  </a:ext>
                </a:extLst>
              </a:tr>
              <a:tr h="218872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Beste praktyk vs Groepsgemiddelde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612583"/>
                  </a:ext>
                </a:extLst>
              </a:tr>
              <a:tr h="210118"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4303725"/>
                  </a:ext>
                </a:extLst>
              </a:tr>
              <a:tr h="218872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nb-NO" sz="1600" b="1" i="0" u="none" strike="noStrike">
                          <a:effectLst/>
                          <a:latin typeface="Tahoma" panose="020B0604030504040204" pitchFamily="34" charset="0"/>
                        </a:rPr>
                        <a:t>Vergelyk met netto wins per produserende ha.: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524949"/>
                  </a:ext>
                </a:extLst>
              </a:tr>
              <a:tr h="160506"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0383456"/>
                  </a:ext>
                </a:extLst>
              </a:tr>
              <a:tr h="160506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8130949"/>
                  </a:ext>
                </a:extLst>
              </a:tr>
              <a:tr h="189689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sng" strike="noStrike">
                          <a:effectLst/>
                          <a:latin typeface="Tahoma" panose="020B0604030504040204" pitchFamily="34" charset="0"/>
                        </a:rPr>
                        <a:t>2018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sng" strike="noStrike">
                          <a:effectLst/>
                          <a:latin typeface="Tahoma" panose="020B0604030504040204" pitchFamily="34" charset="0"/>
                        </a:rPr>
                        <a:t>2017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sng" strike="noStrike">
                          <a:effectLst/>
                          <a:latin typeface="Tahoma" panose="020B0604030504040204" pitchFamily="34" charset="0"/>
                        </a:rPr>
                        <a:t>2016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sng" strike="noStrike">
                          <a:effectLst/>
                          <a:latin typeface="Tahoma" panose="020B0604030504040204" pitchFamily="34" charset="0"/>
                        </a:rPr>
                        <a:t>2015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sng" strike="noStrike">
                          <a:effectLst/>
                          <a:latin typeface="Tahoma" panose="020B0604030504040204" pitchFamily="34" charset="0"/>
                        </a:rPr>
                        <a:t>2014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sng" strike="noStrike">
                          <a:effectLst/>
                          <a:latin typeface="Tahoma" panose="020B0604030504040204" pitchFamily="34" charset="0"/>
                        </a:rPr>
                        <a:t>2013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sng" strike="noStrike">
                          <a:effectLst/>
                          <a:latin typeface="Tahoma" panose="020B0604030504040204" pitchFamily="34" charset="0"/>
                        </a:rPr>
                        <a:t>2012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sng" strike="noStrike">
                          <a:effectLst/>
                          <a:latin typeface="Tahoma" panose="020B0604030504040204" pitchFamily="34" charset="0"/>
                        </a:rPr>
                        <a:t>2011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sng" strike="noStrike">
                          <a:effectLst/>
                          <a:latin typeface="Tahoma" panose="020B0604030504040204" pitchFamily="34" charset="0"/>
                        </a:rPr>
                        <a:t>2010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sng" strike="noStrike">
                          <a:effectLst/>
                          <a:latin typeface="Tahoma" panose="020B0604030504040204" pitchFamily="34" charset="0"/>
                        </a:rPr>
                        <a:t>2009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697011"/>
                  </a:ext>
                </a:extLst>
              </a:tr>
              <a:tr h="189689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7047009"/>
                  </a:ext>
                </a:extLst>
              </a:tr>
              <a:tr h="189689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Groepsgemiddelde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75,795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62,392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79,161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75,869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80,130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93,115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41,312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21,814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4,961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20,086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4442479"/>
                  </a:ext>
                </a:extLst>
              </a:tr>
              <a:tr h="189689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Beste praktyk*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126,712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117,372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120,305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125,914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119,853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135,209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72,089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52,277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27,909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ahoma" panose="020B0604030504040204" pitchFamily="34" charset="0"/>
                        </a:rPr>
                        <a:t>48,367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2379075"/>
                  </a:ext>
                </a:extLst>
              </a:tr>
              <a:tr h="189689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3021648"/>
                  </a:ext>
                </a:extLst>
              </a:tr>
              <a:tr h="196985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Tahoma" panose="020B0604030504040204" pitchFamily="34" charset="0"/>
                        </a:rPr>
                        <a:t>Verskil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ahoma" panose="020B0604030504040204" pitchFamily="34" charset="0"/>
                        </a:rPr>
                        <a:t>50,917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ahoma" panose="020B0604030504040204" pitchFamily="34" charset="0"/>
                        </a:rPr>
                        <a:t>54,980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ahoma" panose="020B0604030504040204" pitchFamily="34" charset="0"/>
                        </a:rPr>
                        <a:t>41,143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ahoma" panose="020B0604030504040204" pitchFamily="34" charset="0"/>
                        </a:rPr>
                        <a:t>50,045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ahoma" panose="020B0604030504040204" pitchFamily="34" charset="0"/>
                        </a:rPr>
                        <a:t>39,723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ahoma" panose="020B0604030504040204" pitchFamily="34" charset="0"/>
                        </a:rPr>
                        <a:t>42,094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ahoma" panose="020B0604030504040204" pitchFamily="34" charset="0"/>
                        </a:rPr>
                        <a:t>30,463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ahoma" panose="020B0604030504040204" pitchFamily="34" charset="0"/>
                        </a:rPr>
                        <a:t>22,948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ahoma" panose="020B0604030504040204" pitchFamily="34" charset="0"/>
                        </a:rPr>
                        <a:t>28,281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ahoma" panose="020B0604030504040204" pitchFamily="34" charset="0"/>
                        </a:rPr>
                        <a:t>27,278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7790160"/>
                  </a:ext>
                </a:extLst>
              </a:tr>
              <a:tr h="196985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3022804"/>
                  </a:ext>
                </a:extLst>
              </a:tr>
              <a:tr h="160506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effectLst/>
                          <a:latin typeface="Tahoma" panose="020B0604030504040204" pitchFamily="34" charset="0"/>
                        </a:rPr>
                        <a:t>* Beste praktyk volgens wins per produserende hektaar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428661"/>
                  </a:ext>
                </a:extLst>
              </a:tr>
              <a:tr h="218872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i="0" u="sng" strike="noStrike">
                          <a:effectLst/>
                          <a:latin typeface="Tahoma" panose="020B0604030504040204" pitchFamily="34" charset="0"/>
                        </a:rPr>
                        <a:t>Gevolgtrekking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sng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sng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sng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sng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sng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sng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sng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sng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sng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8952337"/>
                  </a:ext>
                </a:extLst>
              </a:tr>
              <a:tr h="218872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effectLst/>
                          <a:latin typeface="Tahoma" panose="020B0604030504040204" pitchFamily="34" charset="0"/>
                        </a:rPr>
                        <a:t>Daar is sowat R50,917 (2017: R 54,980) wins per ha. verskil tussen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7406999"/>
                  </a:ext>
                </a:extLst>
              </a:tr>
              <a:tr h="218872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effectLst/>
                          <a:latin typeface="Tahoma" panose="020B0604030504040204" pitchFamily="34" charset="0"/>
                        </a:rPr>
                        <a:t>beste praktyk en die gemiddelde boer.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6770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8302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CD9DF2-7A63-423C-A9C4-D20C37867B9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-416877"/>
            <a:ext cx="5943600" cy="7691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42284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7A17C8-15A5-4D08-AEE8-083ABEADE8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172" y="179013"/>
            <a:ext cx="9442336" cy="617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6096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160323-E952-4F07-9B4F-E5C573CB65AB}"/>
              </a:ext>
            </a:extLst>
          </p:cNvPr>
          <p:cNvGraphicFramePr>
            <a:graphicFrameLocks noGrp="1"/>
          </p:cNvGraphicFramePr>
          <p:nvPr/>
        </p:nvGraphicFramePr>
        <p:xfrm>
          <a:off x="2001328" y="179014"/>
          <a:ext cx="7953556" cy="815340"/>
        </p:xfrm>
        <a:graphic>
          <a:graphicData uri="http://schemas.openxmlformats.org/drawingml/2006/table">
            <a:tbl>
              <a:tblPr/>
              <a:tblGrid>
                <a:gridCol w="435067">
                  <a:extLst>
                    <a:ext uri="{9D8B030D-6E8A-4147-A177-3AD203B41FA5}">
                      <a16:colId xmlns:a16="http://schemas.microsoft.com/office/drawing/2014/main" val="3525128197"/>
                    </a:ext>
                  </a:extLst>
                </a:gridCol>
                <a:gridCol w="1468349">
                  <a:extLst>
                    <a:ext uri="{9D8B030D-6E8A-4147-A177-3AD203B41FA5}">
                      <a16:colId xmlns:a16="http://schemas.microsoft.com/office/drawing/2014/main" val="4014256179"/>
                    </a:ext>
                  </a:extLst>
                </a:gridCol>
                <a:gridCol w="1210028">
                  <a:extLst>
                    <a:ext uri="{9D8B030D-6E8A-4147-A177-3AD203B41FA5}">
                      <a16:colId xmlns:a16="http://schemas.microsoft.com/office/drawing/2014/main" val="1989782115"/>
                    </a:ext>
                  </a:extLst>
                </a:gridCol>
                <a:gridCol w="1210028">
                  <a:extLst>
                    <a:ext uri="{9D8B030D-6E8A-4147-A177-3AD203B41FA5}">
                      <a16:colId xmlns:a16="http://schemas.microsoft.com/office/drawing/2014/main" val="13403347"/>
                    </a:ext>
                  </a:extLst>
                </a:gridCol>
                <a:gridCol w="1210028">
                  <a:extLst>
                    <a:ext uri="{9D8B030D-6E8A-4147-A177-3AD203B41FA5}">
                      <a16:colId xmlns:a16="http://schemas.microsoft.com/office/drawing/2014/main" val="15738330"/>
                    </a:ext>
                  </a:extLst>
                </a:gridCol>
                <a:gridCol w="1210028">
                  <a:extLst>
                    <a:ext uri="{9D8B030D-6E8A-4147-A177-3AD203B41FA5}">
                      <a16:colId xmlns:a16="http://schemas.microsoft.com/office/drawing/2014/main" val="3698091494"/>
                    </a:ext>
                  </a:extLst>
                </a:gridCol>
                <a:gridCol w="1210028">
                  <a:extLst>
                    <a:ext uri="{9D8B030D-6E8A-4147-A177-3AD203B41FA5}">
                      <a16:colId xmlns:a16="http://schemas.microsoft.com/office/drawing/2014/main" val="939683013"/>
                    </a:ext>
                  </a:extLst>
                </a:gridCol>
              </a:tblGrid>
              <a:tr h="28575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Koste &amp; Inkomste opname:  2018/19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3841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8510729"/>
                  </a:ext>
                </a:extLst>
              </a:tr>
              <a:tr h="28575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effectLst/>
                          <a:latin typeface="Tahoma" panose="020B0604030504040204" pitchFamily="34" charset="0"/>
                        </a:rPr>
                        <a:t>Beraamde netto wins per variëteit per ha voor waardevermindering en rente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717569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3ACA967-83AC-4E6F-BD73-678F23DB5790}"/>
              </a:ext>
            </a:extLst>
          </p:cNvPr>
          <p:cNvGraphicFramePr>
            <a:graphicFrameLocks noGrp="1"/>
          </p:cNvGraphicFramePr>
          <p:nvPr/>
        </p:nvGraphicFramePr>
        <p:xfrm>
          <a:off x="2104846" y="1074346"/>
          <a:ext cx="7850039" cy="5364480"/>
        </p:xfrm>
        <a:graphic>
          <a:graphicData uri="http://schemas.openxmlformats.org/drawingml/2006/table">
            <a:tbl>
              <a:tblPr/>
              <a:tblGrid>
                <a:gridCol w="1528494">
                  <a:extLst>
                    <a:ext uri="{9D8B030D-6E8A-4147-A177-3AD203B41FA5}">
                      <a16:colId xmlns:a16="http://schemas.microsoft.com/office/drawing/2014/main" val="211238418"/>
                    </a:ext>
                  </a:extLst>
                </a:gridCol>
                <a:gridCol w="1264309">
                  <a:extLst>
                    <a:ext uri="{9D8B030D-6E8A-4147-A177-3AD203B41FA5}">
                      <a16:colId xmlns:a16="http://schemas.microsoft.com/office/drawing/2014/main" val="1649385348"/>
                    </a:ext>
                  </a:extLst>
                </a:gridCol>
                <a:gridCol w="1264309">
                  <a:extLst>
                    <a:ext uri="{9D8B030D-6E8A-4147-A177-3AD203B41FA5}">
                      <a16:colId xmlns:a16="http://schemas.microsoft.com/office/drawing/2014/main" val="1809342701"/>
                    </a:ext>
                  </a:extLst>
                </a:gridCol>
                <a:gridCol w="1264309">
                  <a:extLst>
                    <a:ext uri="{9D8B030D-6E8A-4147-A177-3AD203B41FA5}">
                      <a16:colId xmlns:a16="http://schemas.microsoft.com/office/drawing/2014/main" val="2033213599"/>
                    </a:ext>
                  </a:extLst>
                </a:gridCol>
                <a:gridCol w="1264309">
                  <a:extLst>
                    <a:ext uri="{9D8B030D-6E8A-4147-A177-3AD203B41FA5}">
                      <a16:colId xmlns:a16="http://schemas.microsoft.com/office/drawing/2014/main" val="1838204343"/>
                    </a:ext>
                  </a:extLst>
                </a:gridCol>
                <a:gridCol w="1264309">
                  <a:extLst>
                    <a:ext uri="{9D8B030D-6E8A-4147-A177-3AD203B41FA5}">
                      <a16:colId xmlns:a16="http://schemas.microsoft.com/office/drawing/2014/main" val="1863910503"/>
                    </a:ext>
                  </a:extLst>
                </a:gridCol>
              </a:tblGrid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671499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Gemid.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Beste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Gemid.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Netto W.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Netto W.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250744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Variëteit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Inkomste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Praktyk*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Koste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Gemid.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Beste Pr.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880510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3108811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Pink Ladies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346,325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487,266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161,042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185,283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326,224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2699251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Sundowners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343,191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500,133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161,042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182,149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339,091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1981946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Royal Galas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297,032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384,766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161,042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135,990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223,724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545508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Alle Appels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271,055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332,053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161,042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110,013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171,011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885831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Braeburn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266,564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341,403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161,042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105,522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180,361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042481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Goldens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261,190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346,480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161,042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100,148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185,438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7987304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Granny's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258,416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315,716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161,042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97,374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154,674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8559973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Forelle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257,096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318,996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161,042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96,054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157,954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6824781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Fuji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242,376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320,738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161,042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81,334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159,696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0037724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Abate fetel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239,173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327,693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161,042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78,131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166,651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3667034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Rosemarie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240,220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340,910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161,042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79,178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179,868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475294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Packhams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234,092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325,021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161,042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73,050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163,979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8494559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BC's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196,232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287,512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161,042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35,190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126,470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4935398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S. &amp; Topred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180,572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236,242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161,042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19,529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75,200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6330088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Pan. Goldens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161,858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302,508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161,042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816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141,466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2166905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31682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0253047"/>
                  </a:ext>
                </a:extLst>
              </a:tr>
              <a:tr h="197788">
                <a:tc gridSpan="6">
                  <a:txBody>
                    <a:bodyPr/>
                    <a:lstStyle/>
                    <a:p>
                      <a:pPr algn="l" fontAlgn="b"/>
                      <a:r>
                        <a:rPr lang="nl-NL" sz="1600" b="1" i="0" u="none" strike="noStrike" dirty="0">
                          <a:effectLst/>
                          <a:latin typeface="Tahoma" panose="020B0604030504040204" pitchFamily="34" charset="0"/>
                        </a:rPr>
                        <a:t>* Beste praktyk volgens inkomste per draende hektaar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7957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46183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160323-E952-4F07-9B4F-E5C573CB65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219243"/>
              </p:ext>
            </p:extLst>
          </p:nvPr>
        </p:nvGraphicFramePr>
        <p:xfrm>
          <a:off x="2001328" y="179014"/>
          <a:ext cx="7953556" cy="1017270"/>
        </p:xfrm>
        <a:graphic>
          <a:graphicData uri="http://schemas.openxmlformats.org/drawingml/2006/table">
            <a:tbl>
              <a:tblPr/>
              <a:tblGrid>
                <a:gridCol w="435067">
                  <a:extLst>
                    <a:ext uri="{9D8B030D-6E8A-4147-A177-3AD203B41FA5}">
                      <a16:colId xmlns:a16="http://schemas.microsoft.com/office/drawing/2014/main" val="3525128197"/>
                    </a:ext>
                  </a:extLst>
                </a:gridCol>
                <a:gridCol w="1468349">
                  <a:extLst>
                    <a:ext uri="{9D8B030D-6E8A-4147-A177-3AD203B41FA5}">
                      <a16:colId xmlns:a16="http://schemas.microsoft.com/office/drawing/2014/main" val="4014256179"/>
                    </a:ext>
                  </a:extLst>
                </a:gridCol>
                <a:gridCol w="1210028">
                  <a:extLst>
                    <a:ext uri="{9D8B030D-6E8A-4147-A177-3AD203B41FA5}">
                      <a16:colId xmlns:a16="http://schemas.microsoft.com/office/drawing/2014/main" val="1989782115"/>
                    </a:ext>
                  </a:extLst>
                </a:gridCol>
                <a:gridCol w="1210028">
                  <a:extLst>
                    <a:ext uri="{9D8B030D-6E8A-4147-A177-3AD203B41FA5}">
                      <a16:colId xmlns:a16="http://schemas.microsoft.com/office/drawing/2014/main" val="13403347"/>
                    </a:ext>
                  </a:extLst>
                </a:gridCol>
                <a:gridCol w="1210028">
                  <a:extLst>
                    <a:ext uri="{9D8B030D-6E8A-4147-A177-3AD203B41FA5}">
                      <a16:colId xmlns:a16="http://schemas.microsoft.com/office/drawing/2014/main" val="15738330"/>
                    </a:ext>
                  </a:extLst>
                </a:gridCol>
                <a:gridCol w="1210028">
                  <a:extLst>
                    <a:ext uri="{9D8B030D-6E8A-4147-A177-3AD203B41FA5}">
                      <a16:colId xmlns:a16="http://schemas.microsoft.com/office/drawing/2014/main" val="3698091494"/>
                    </a:ext>
                  </a:extLst>
                </a:gridCol>
                <a:gridCol w="1210028">
                  <a:extLst>
                    <a:ext uri="{9D8B030D-6E8A-4147-A177-3AD203B41FA5}">
                      <a16:colId xmlns:a16="http://schemas.microsoft.com/office/drawing/2014/main" val="939683013"/>
                    </a:ext>
                  </a:extLst>
                </a:gridCol>
              </a:tblGrid>
              <a:tr h="28575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anose="020B0604030504040204" pitchFamily="34" charset="0"/>
                        </a:rPr>
                        <a:t>Koste &amp; Inkomste opname:  2018/19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3841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8510729"/>
                  </a:ext>
                </a:extLst>
              </a:tr>
              <a:tr h="28575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effectLst/>
                          <a:latin typeface="Tahoma" panose="020B0604030504040204" pitchFamily="34" charset="0"/>
                        </a:rPr>
                        <a:t>Saamgestelde verbetering van die top25% netto wins pervariëteit per ha voor waardevermindering en rente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71756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479D995-6455-4A86-AFB4-F77B26618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28772"/>
              </p:ext>
            </p:extLst>
          </p:nvPr>
        </p:nvGraphicFramePr>
        <p:xfrm>
          <a:off x="3114260" y="1196284"/>
          <a:ext cx="6162261" cy="5661720"/>
        </p:xfrm>
        <a:graphic>
          <a:graphicData uri="http://schemas.openxmlformats.org/drawingml/2006/table">
            <a:tbl>
              <a:tblPr/>
              <a:tblGrid>
                <a:gridCol w="1770012">
                  <a:extLst>
                    <a:ext uri="{9D8B030D-6E8A-4147-A177-3AD203B41FA5}">
                      <a16:colId xmlns:a16="http://schemas.microsoft.com/office/drawing/2014/main" val="210273718"/>
                    </a:ext>
                  </a:extLst>
                </a:gridCol>
                <a:gridCol w="1464083">
                  <a:extLst>
                    <a:ext uri="{9D8B030D-6E8A-4147-A177-3AD203B41FA5}">
                      <a16:colId xmlns:a16="http://schemas.microsoft.com/office/drawing/2014/main" val="3994967392"/>
                    </a:ext>
                  </a:extLst>
                </a:gridCol>
                <a:gridCol w="1464083">
                  <a:extLst>
                    <a:ext uri="{9D8B030D-6E8A-4147-A177-3AD203B41FA5}">
                      <a16:colId xmlns:a16="http://schemas.microsoft.com/office/drawing/2014/main" val="1974844007"/>
                    </a:ext>
                  </a:extLst>
                </a:gridCol>
                <a:gridCol w="1464083">
                  <a:extLst>
                    <a:ext uri="{9D8B030D-6E8A-4147-A177-3AD203B41FA5}">
                      <a16:colId xmlns:a16="http://schemas.microsoft.com/office/drawing/2014/main" val="2574170303"/>
                    </a:ext>
                  </a:extLst>
                </a:gridCol>
              </a:tblGrid>
              <a:tr h="28308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</a:rPr>
                        <a:t>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effectLst/>
                          <a:latin typeface="Tahoma" panose="020B0604030504040204" pitchFamily="34" charset="0"/>
                        </a:rPr>
                        <a:t>2013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629778"/>
                  </a:ext>
                </a:extLst>
              </a:tr>
              <a:tr h="28308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</a:rPr>
                        <a:t>Wins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effectLst/>
                          <a:latin typeface="Tahoma" panose="020B0604030504040204" pitchFamily="34" charset="0"/>
                        </a:rPr>
                        <a:t>Wins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356602"/>
                  </a:ext>
                </a:extLst>
              </a:tr>
              <a:tr h="28308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effectLst/>
                          <a:latin typeface="Tahoma" panose="020B0604030504040204" pitchFamily="34" charset="0"/>
                        </a:rPr>
                        <a:t>Variëteit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</a:rPr>
                        <a:t>Verskil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effectLst/>
                          <a:latin typeface="Tahoma" panose="020B0604030504040204" pitchFamily="34" charset="0"/>
                        </a:rPr>
                        <a:t>Verskil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225436"/>
                  </a:ext>
                </a:extLst>
              </a:tr>
              <a:tr h="28308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3650266"/>
                  </a:ext>
                </a:extLst>
              </a:tr>
              <a:tr h="28308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Pink Ladies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</a:rPr>
                        <a:t>140,940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effectLst/>
                          <a:latin typeface="Tahoma" panose="020B0604030504040204" pitchFamily="34" charset="0"/>
                        </a:rPr>
                        <a:t>112,425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9313981"/>
                  </a:ext>
                </a:extLst>
              </a:tr>
              <a:tr h="28308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Sundowners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</a:rPr>
                        <a:t>156,942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effectLst/>
                          <a:latin typeface="Tahoma" panose="020B0604030504040204" pitchFamily="34" charset="0"/>
                        </a:rPr>
                        <a:t>70,443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7286959"/>
                  </a:ext>
                </a:extLst>
              </a:tr>
              <a:tr h="28308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Royal Galas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</a:rPr>
                        <a:t>87,734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effectLst/>
                          <a:latin typeface="Tahoma" panose="020B0604030504040204" pitchFamily="34" charset="0"/>
                        </a:rPr>
                        <a:t>72,681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0339896"/>
                  </a:ext>
                </a:extLst>
              </a:tr>
              <a:tr h="28308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Alle Appels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</a:rPr>
                        <a:t>60,997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effectLst/>
                          <a:latin typeface="Tahoma" panose="020B0604030504040204" pitchFamily="34" charset="0"/>
                        </a:rPr>
                        <a:t>43,397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3232824"/>
                  </a:ext>
                </a:extLst>
              </a:tr>
              <a:tr h="28308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Braeburn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</a:rPr>
                        <a:t>74,838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effectLst/>
                          <a:latin typeface="Tahoma" panose="020B0604030504040204" pitchFamily="34" charset="0"/>
                        </a:rPr>
                        <a:t>74,057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7697766"/>
                  </a:ext>
                </a:extLst>
              </a:tr>
              <a:tr h="28308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Goldens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</a:rPr>
                        <a:t>85,290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effectLst/>
                          <a:latin typeface="Tahoma" panose="020B0604030504040204" pitchFamily="34" charset="0"/>
                        </a:rPr>
                        <a:t>53,065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8674000"/>
                  </a:ext>
                </a:extLst>
              </a:tr>
              <a:tr h="28308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Granny's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</a:rPr>
                        <a:t>57,300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effectLst/>
                          <a:latin typeface="Tahoma" panose="020B0604030504040204" pitchFamily="34" charset="0"/>
                        </a:rPr>
                        <a:t>52,203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692354"/>
                  </a:ext>
                </a:extLst>
              </a:tr>
              <a:tr h="28308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Forelle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</a:rPr>
                        <a:t>61,901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effectLst/>
                          <a:latin typeface="Tahoma" panose="020B0604030504040204" pitchFamily="34" charset="0"/>
                        </a:rPr>
                        <a:t>55,717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774909"/>
                  </a:ext>
                </a:extLst>
              </a:tr>
              <a:tr h="28308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Fuji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</a:rPr>
                        <a:t>78,362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effectLst/>
                          <a:latin typeface="Tahoma" panose="020B0604030504040204" pitchFamily="34" charset="0"/>
                        </a:rPr>
                        <a:t>106,157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-6%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8426112"/>
                  </a:ext>
                </a:extLst>
              </a:tr>
              <a:tr h="28308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Abate fetel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</a:rPr>
                        <a:t>88,520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effectLst/>
                          <a:latin typeface="Tahoma" panose="020B0604030504040204" pitchFamily="34" charset="0"/>
                        </a:rPr>
                        <a:t>69,362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7740581"/>
                  </a:ext>
                </a:extLst>
              </a:tr>
              <a:tr h="28308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Rosemarie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</a:rPr>
                        <a:t>100,690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effectLst/>
                          <a:latin typeface="Tahoma" panose="020B0604030504040204" pitchFamily="34" charset="0"/>
                        </a:rPr>
                        <a:t>109,807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-2%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4497861"/>
                  </a:ext>
                </a:extLst>
              </a:tr>
              <a:tr h="28308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Packhams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</a:rPr>
                        <a:t>90,929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effectLst/>
                          <a:latin typeface="Tahoma" panose="020B0604030504040204" pitchFamily="34" charset="0"/>
                        </a:rPr>
                        <a:t>51,435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9705637"/>
                  </a:ext>
                </a:extLst>
              </a:tr>
              <a:tr h="28308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BC's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</a:rPr>
                        <a:t>91,280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effectLst/>
                          <a:latin typeface="Tahoma" panose="020B0604030504040204" pitchFamily="34" charset="0"/>
                        </a:rPr>
                        <a:t>46,768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7248190"/>
                  </a:ext>
                </a:extLst>
              </a:tr>
              <a:tr h="28308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S. &amp; Topred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</a:rPr>
                        <a:t>55,670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effectLst/>
                          <a:latin typeface="Tahoma" panose="020B0604030504040204" pitchFamily="34" charset="0"/>
                        </a:rPr>
                        <a:t>79,130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-7%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878376"/>
                  </a:ext>
                </a:extLst>
              </a:tr>
              <a:tr h="28308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Pan. Goldens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</a:rPr>
                        <a:t>140,650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effectLst/>
                          <a:latin typeface="Tahoma" panose="020B0604030504040204" pitchFamily="34" charset="0"/>
                        </a:rPr>
                        <a:t>177,741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-5%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039987"/>
                  </a:ext>
                </a:extLst>
              </a:tr>
              <a:tr h="28308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8744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87128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000000-0008-0000-1600-000003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91963" y="6983413"/>
            <a:ext cx="1671637" cy="919162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18B5E0-45C8-464B-AB93-667B85390E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563338"/>
              </p:ext>
            </p:extLst>
          </p:nvPr>
        </p:nvGraphicFramePr>
        <p:xfrm>
          <a:off x="2451590" y="75162"/>
          <a:ext cx="6515098" cy="695325"/>
        </p:xfrm>
        <a:graphic>
          <a:graphicData uri="http://schemas.openxmlformats.org/drawingml/2006/table">
            <a:tbl>
              <a:tblPr/>
              <a:tblGrid>
                <a:gridCol w="1008176">
                  <a:extLst>
                    <a:ext uri="{9D8B030D-6E8A-4147-A177-3AD203B41FA5}">
                      <a16:colId xmlns:a16="http://schemas.microsoft.com/office/drawing/2014/main" val="3550736302"/>
                    </a:ext>
                  </a:extLst>
                </a:gridCol>
                <a:gridCol w="798932">
                  <a:extLst>
                    <a:ext uri="{9D8B030D-6E8A-4147-A177-3AD203B41FA5}">
                      <a16:colId xmlns:a16="http://schemas.microsoft.com/office/drawing/2014/main" val="4099388948"/>
                    </a:ext>
                  </a:extLst>
                </a:gridCol>
                <a:gridCol w="941598">
                  <a:extLst>
                    <a:ext uri="{9D8B030D-6E8A-4147-A177-3AD203B41FA5}">
                      <a16:colId xmlns:a16="http://schemas.microsoft.com/office/drawing/2014/main" val="806996747"/>
                    </a:ext>
                  </a:extLst>
                </a:gridCol>
                <a:gridCol w="941598">
                  <a:extLst>
                    <a:ext uri="{9D8B030D-6E8A-4147-A177-3AD203B41FA5}">
                      <a16:colId xmlns:a16="http://schemas.microsoft.com/office/drawing/2014/main" val="2724526599"/>
                    </a:ext>
                  </a:extLst>
                </a:gridCol>
                <a:gridCol w="941598">
                  <a:extLst>
                    <a:ext uri="{9D8B030D-6E8A-4147-A177-3AD203B41FA5}">
                      <a16:colId xmlns:a16="http://schemas.microsoft.com/office/drawing/2014/main" val="315794265"/>
                    </a:ext>
                  </a:extLst>
                </a:gridCol>
                <a:gridCol w="941598">
                  <a:extLst>
                    <a:ext uri="{9D8B030D-6E8A-4147-A177-3AD203B41FA5}">
                      <a16:colId xmlns:a16="http://schemas.microsoft.com/office/drawing/2014/main" val="1959565799"/>
                    </a:ext>
                  </a:extLst>
                </a:gridCol>
                <a:gridCol w="941598">
                  <a:extLst>
                    <a:ext uri="{9D8B030D-6E8A-4147-A177-3AD203B41FA5}">
                      <a16:colId xmlns:a16="http://schemas.microsoft.com/office/drawing/2014/main" val="3510591713"/>
                    </a:ext>
                  </a:extLst>
                </a:gridCol>
              </a:tblGrid>
              <a:tr h="28575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effectLst/>
                          <a:latin typeface="Tahoma" panose="020B0604030504040204" pitchFamily="34" charset="0"/>
                        </a:rPr>
                        <a:t>Benchmarking Survey:  2018/19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93837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8337610"/>
                  </a:ext>
                </a:extLst>
              </a:tr>
              <a:tr h="24765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Tahoma" panose="020B0604030504040204" pitchFamily="34" charset="0"/>
                        </a:rPr>
                        <a:t>Capital allocation and returns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605095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0449F25-1426-484A-99F6-6CBC71AD49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669275"/>
              </p:ext>
            </p:extLst>
          </p:nvPr>
        </p:nvGraphicFramePr>
        <p:xfrm>
          <a:off x="3065742" y="845649"/>
          <a:ext cx="5269875" cy="4017900"/>
        </p:xfrm>
        <a:graphic>
          <a:graphicData uri="http://schemas.openxmlformats.org/drawingml/2006/table">
            <a:tbl>
              <a:tblPr/>
              <a:tblGrid>
                <a:gridCol w="497158">
                  <a:extLst>
                    <a:ext uri="{9D8B030D-6E8A-4147-A177-3AD203B41FA5}">
                      <a16:colId xmlns:a16="http://schemas.microsoft.com/office/drawing/2014/main" val="1242932284"/>
                    </a:ext>
                  </a:extLst>
                </a:gridCol>
                <a:gridCol w="3115524">
                  <a:extLst>
                    <a:ext uri="{9D8B030D-6E8A-4147-A177-3AD203B41FA5}">
                      <a16:colId xmlns:a16="http://schemas.microsoft.com/office/drawing/2014/main" val="2334482693"/>
                    </a:ext>
                  </a:extLst>
                </a:gridCol>
                <a:gridCol w="1657193">
                  <a:extLst>
                    <a:ext uri="{9D8B030D-6E8A-4147-A177-3AD203B41FA5}">
                      <a16:colId xmlns:a16="http://schemas.microsoft.com/office/drawing/2014/main" val="594096747"/>
                    </a:ext>
                  </a:extLst>
                </a:gridCol>
              </a:tblGrid>
              <a:tr h="3348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effectLst/>
                          <a:latin typeface="Tahoma" panose="020B0604030504040204" pitchFamily="34" charset="0"/>
                        </a:rPr>
                        <a:t>Nr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effectLst/>
                          <a:latin typeface="Tahoma" panose="020B0604030504040204" pitchFamily="34" charset="0"/>
                        </a:rPr>
                        <a:t>Omvang van opname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Tahoma" panose="020B0604030504040204" pitchFamily="34" charset="0"/>
                        </a:rPr>
                        <a:t>2018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107530"/>
                  </a:ext>
                </a:extLst>
              </a:tr>
              <a:tr h="3348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687045"/>
                  </a:ext>
                </a:extLst>
              </a:tr>
              <a:tr h="3348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1.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Hektare onder bome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5,209 ha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36179"/>
                  </a:ext>
                </a:extLst>
              </a:tr>
              <a:tr h="3348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2.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Arbeidskoste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R 398.92  mil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5740074"/>
                  </a:ext>
                </a:extLst>
              </a:tr>
              <a:tr h="3348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3.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Spuitstowwe en kunsmis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R 143.23  mil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514606"/>
                  </a:ext>
                </a:extLst>
              </a:tr>
              <a:tr h="3348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4.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Brandstof &amp; vervoer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R 61.71  mil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2073865"/>
                  </a:ext>
                </a:extLst>
              </a:tr>
              <a:tr h="3348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5.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Lopende koste voor rente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2385008"/>
                  </a:ext>
                </a:extLst>
              </a:tr>
              <a:tr h="3348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en waardevermindering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R 774.64  mil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5416311"/>
                  </a:ext>
                </a:extLst>
              </a:tr>
              <a:tr h="3348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6.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Ekwivalente krat produksie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676,618 kratte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5422314"/>
                  </a:ext>
                </a:extLst>
              </a:tr>
              <a:tr h="3348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7.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Gemiddelde produksie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58 ton/ha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9825131"/>
                  </a:ext>
                </a:extLst>
              </a:tr>
              <a:tr h="3348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8.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Inkomste alle variëteite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R 1085.0  mil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168520"/>
                  </a:ext>
                </a:extLst>
              </a:tr>
              <a:tr h="3348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9.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Inkomste alle appels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Tahoma" panose="020B0604030504040204" pitchFamily="34" charset="0"/>
                        </a:rPr>
                        <a:t>R 907.77  mil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3840584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96C41ED-D26B-4E9C-910C-83BF303F4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096847"/>
              </p:ext>
            </p:extLst>
          </p:nvPr>
        </p:nvGraphicFramePr>
        <p:xfrm>
          <a:off x="3065742" y="4911924"/>
          <a:ext cx="5269874" cy="1684464"/>
        </p:xfrm>
        <a:graphic>
          <a:graphicData uri="http://schemas.openxmlformats.org/drawingml/2006/table">
            <a:tbl>
              <a:tblPr/>
              <a:tblGrid>
                <a:gridCol w="3440057">
                  <a:extLst>
                    <a:ext uri="{9D8B030D-6E8A-4147-A177-3AD203B41FA5}">
                      <a16:colId xmlns:a16="http://schemas.microsoft.com/office/drawing/2014/main" val="3937200212"/>
                    </a:ext>
                  </a:extLst>
                </a:gridCol>
                <a:gridCol w="1829817">
                  <a:extLst>
                    <a:ext uri="{9D8B030D-6E8A-4147-A177-3AD203B41FA5}">
                      <a16:colId xmlns:a16="http://schemas.microsoft.com/office/drawing/2014/main" val="2488052431"/>
                    </a:ext>
                  </a:extLst>
                </a:gridCol>
              </a:tblGrid>
              <a:tr h="280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Totale EBITDA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      310,360,000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6883930"/>
                  </a:ext>
                </a:extLst>
              </a:tr>
              <a:tr h="28074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835813"/>
                  </a:ext>
                </a:extLst>
              </a:tr>
              <a:tr h="280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Totale bates @R500,000 p/ha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   2,604,500,000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5944980"/>
                  </a:ext>
                </a:extLst>
              </a:tr>
              <a:tr h="28074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12%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5008587"/>
                  </a:ext>
                </a:extLst>
              </a:tr>
              <a:tr h="280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Netto ekwiteit @ 35% skuld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ahoma" panose="020B0604030504040204" pitchFamily="34" charset="0"/>
                        </a:rPr>
                        <a:t>   1,692,925,000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968852"/>
                  </a:ext>
                </a:extLst>
              </a:tr>
              <a:tr h="28074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Tahoma" panose="020B0604030504040204" pitchFamily="34" charset="0"/>
                        </a:rPr>
                        <a:t>18%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083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73240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000000-0008-0000-1600-000003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91963" y="6983413"/>
            <a:ext cx="1671637" cy="919162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18B5E0-45C8-464B-AB93-667B85390E57}"/>
              </a:ext>
            </a:extLst>
          </p:cNvPr>
          <p:cNvGraphicFramePr>
            <a:graphicFrameLocks noGrp="1"/>
          </p:cNvGraphicFramePr>
          <p:nvPr/>
        </p:nvGraphicFramePr>
        <p:xfrm>
          <a:off x="2451590" y="75162"/>
          <a:ext cx="6515098" cy="695325"/>
        </p:xfrm>
        <a:graphic>
          <a:graphicData uri="http://schemas.openxmlformats.org/drawingml/2006/table">
            <a:tbl>
              <a:tblPr/>
              <a:tblGrid>
                <a:gridCol w="1008176">
                  <a:extLst>
                    <a:ext uri="{9D8B030D-6E8A-4147-A177-3AD203B41FA5}">
                      <a16:colId xmlns:a16="http://schemas.microsoft.com/office/drawing/2014/main" val="3550736302"/>
                    </a:ext>
                  </a:extLst>
                </a:gridCol>
                <a:gridCol w="798932">
                  <a:extLst>
                    <a:ext uri="{9D8B030D-6E8A-4147-A177-3AD203B41FA5}">
                      <a16:colId xmlns:a16="http://schemas.microsoft.com/office/drawing/2014/main" val="4099388948"/>
                    </a:ext>
                  </a:extLst>
                </a:gridCol>
                <a:gridCol w="941598">
                  <a:extLst>
                    <a:ext uri="{9D8B030D-6E8A-4147-A177-3AD203B41FA5}">
                      <a16:colId xmlns:a16="http://schemas.microsoft.com/office/drawing/2014/main" val="806996747"/>
                    </a:ext>
                  </a:extLst>
                </a:gridCol>
                <a:gridCol w="941598">
                  <a:extLst>
                    <a:ext uri="{9D8B030D-6E8A-4147-A177-3AD203B41FA5}">
                      <a16:colId xmlns:a16="http://schemas.microsoft.com/office/drawing/2014/main" val="2724526599"/>
                    </a:ext>
                  </a:extLst>
                </a:gridCol>
                <a:gridCol w="941598">
                  <a:extLst>
                    <a:ext uri="{9D8B030D-6E8A-4147-A177-3AD203B41FA5}">
                      <a16:colId xmlns:a16="http://schemas.microsoft.com/office/drawing/2014/main" val="315794265"/>
                    </a:ext>
                  </a:extLst>
                </a:gridCol>
                <a:gridCol w="941598">
                  <a:extLst>
                    <a:ext uri="{9D8B030D-6E8A-4147-A177-3AD203B41FA5}">
                      <a16:colId xmlns:a16="http://schemas.microsoft.com/office/drawing/2014/main" val="1959565799"/>
                    </a:ext>
                  </a:extLst>
                </a:gridCol>
                <a:gridCol w="941598">
                  <a:extLst>
                    <a:ext uri="{9D8B030D-6E8A-4147-A177-3AD203B41FA5}">
                      <a16:colId xmlns:a16="http://schemas.microsoft.com/office/drawing/2014/main" val="3510591713"/>
                    </a:ext>
                  </a:extLst>
                </a:gridCol>
              </a:tblGrid>
              <a:tr h="28575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effectLst/>
                          <a:latin typeface="Tahoma" panose="020B0604030504040204" pitchFamily="34" charset="0"/>
                        </a:rPr>
                        <a:t>Benchmarking Survey:  2018/19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93837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8337610"/>
                  </a:ext>
                </a:extLst>
              </a:tr>
              <a:tr h="24765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Tahoma" panose="020B0604030504040204" pitchFamily="34" charset="0"/>
                        </a:rPr>
                        <a:t>Capital allocation and returns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605095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0694F6B-FC9E-45FB-82BF-A779AE0837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6294"/>
              </p:ext>
            </p:extLst>
          </p:nvPr>
        </p:nvGraphicFramePr>
        <p:xfrm>
          <a:off x="50800" y="770487"/>
          <a:ext cx="12141200" cy="2887113"/>
        </p:xfrm>
        <a:graphic>
          <a:graphicData uri="http://schemas.openxmlformats.org/drawingml/2006/table">
            <a:tbl>
              <a:tblPr/>
              <a:tblGrid>
                <a:gridCol w="447723">
                  <a:extLst>
                    <a:ext uri="{9D8B030D-6E8A-4147-A177-3AD203B41FA5}">
                      <a16:colId xmlns:a16="http://schemas.microsoft.com/office/drawing/2014/main" val="1237000279"/>
                    </a:ext>
                  </a:extLst>
                </a:gridCol>
                <a:gridCol w="2475646">
                  <a:extLst>
                    <a:ext uri="{9D8B030D-6E8A-4147-A177-3AD203B41FA5}">
                      <a16:colId xmlns:a16="http://schemas.microsoft.com/office/drawing/2014/main" val="1263302093"/>
                    </a:ext>
                  </a:extLst>
                </a:gridCol>
                <a:gridCol w="1316833">
                  <a:extLst>
                    <a:ext uri="{9D8B030D-6E8A-4147-A177-3AD203B41FA5}">
                      <a16:colId xmlns:a16="http://schemas.microsoft.com/office/drawing/2014/main" val="3435314549"/>
                    </a:ext>
                  </a:extLst>
                </a:gridCol>
                <a:gridCol w="1316833">
                  <a:extLst>
                    <a:ext uri="{9D8B030D-6E8A-4147-A177-3AD203B41FA5}">
                      <a16:colId xmlns:a16="http://schemas.microsoft.com/office/drawing/2014/main" val="2775282998"/>
                    </a:ext>
                  </a:extLst>
                </a:gridCol>
                <a:gridCol w="1316833">
                  <a:extLst>
                    <a:ext uri="{9D8B030D-6E8A-4147-A177-3AD203B41FA5}">
                      <a16:colId xmlns:a16="http://schemas.microsoft.com/office/drawing/2014/main" val="2604166710"/>
                    </a:ext>
                  </a:extLst>
                </a:gridCol>
                <a:gridCol w="1316833">
                  <a:extLst>
                    <a:ext uri="{9D8B030D-6E8A-4147-A177-3AD203B41FA5}">
                      <a16:colId xmlns:a16="http://schemas.microsoft.com/office/drawing/2014/main" val="2042826996"/>
                    </a:ext>
                  </a:extLst>
                </a:gridCol>
                <a:gridCol w="1316833">
                  <a:extLst>
                    <a:ext uri="{9D8B030D-6E8A-4147-A177-3AD203B41FA5}">
                      <a16:colId xmlns:a16="http://schemas.microsoft.com/office/drawing/2014/main" val="2737166660"/>
                    </a:ext>
                  </a:extLst>
                </a:gridCol>
                <a:gridCol w="1316833">
                  <a:extLst>
                    <a:ext uri="{9D8B030D-6E8A-4147-A177-3AD203B41FA5}">
                      <a16:colId xmlns:a16="http://schemas.microsoft.com/office/drawing/2014/main" val="983860500"/>
                    </a:ext>
                  </a:extLst>
                </a:gridCol>
                <a:gridCol w="1316833">
                  <a:extLst>
                    <a:ext uri="{9D8B030D-6E8A-4147-A177-3AD203B41FA5}">
                      <a16:colId xmlns:a16="http://schemas.microsoft.com/office/drawing/2014/main" val="840647460"/>
                    </a:ext>
                  </a:extLst>
                </a:gridCol>
              </a:tblGrid>
              <a:tr h="333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Jaar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072159"/>
                  </a:ext>
                </a:extLst>
              </a:tr>
              <a:tr h="333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Uitvloei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-500,000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 -96,625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 -96,625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-125,613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-125,613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-125,613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-161,042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113503"/>
                  </a:ext>
                </a:extLst>
              </a:tr>
              <a:tr h="652718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50" b="0" i="0" u="none" strike="noStrike" dirty="0">
                          <a:effectLst/>
                          <a:latin typeface="Tahoma" panose="020B0604030504040204" pitchFamily="34" charset="0"/>
                        </a:rPr>
                        <a:t>Invloei @ 75% beste praktyk Pink Ladies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182,725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182,725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182,725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365,449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1668761"/>
                  </a:ext>
                </a:extLst>
              </a:tr>
              <a:tr h="333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-500,000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 -96,625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 -96,625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  57,112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  57,112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  57,112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204,407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461696"/>
                  </a:ext>
                </a:extLst>
              </a:tr>
              <a:tr h="333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IRR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Income tax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  27,055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  27,055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 -15,991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 -15,991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 -15,991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 -57,234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7673468"/>
                  </a:ext>
                </a:extLst>
              </a:tr>
              <a:tr h="333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Capital development allowance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140,000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5266767"/>
                  </a:ext>
                </a:extLst>
              </a:tr>
              <a:tr h="333052">
                <a:tc>
                  <a:txBody>
                    <a:bodyPr/>
                    <a:lstStyle/>
                    <a:p>
                      <a:pPr algn="ctr" fontAlgn="b"/>
                      <a:endParaRPr lang="en-US" sz="13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Nett after tax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-500,000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  70,430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-69,570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  41,121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  41,121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  41,121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147,173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6019151"/>
                  </a:ext>
                </a:extLst>
              </a:tr>
              <a:tr h="236083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NPV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1" i="0" u="none" strike="noStrike" dirty="0">
                          <a:effectLst/>
                          <a:latin typeface="Tahom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-500,000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-429,570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-499,140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-458,020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-416,899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-375,779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 dirty="0">
                          <a:effectLst/>
                          <a:latin typeface="Tahoma" panose="020B0604030504040204" pitchFamily="34" charset="0"/>
                        </a:rPr>
                        <a:t>         -228,606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8216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78351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000000-0008-0000-1600-000003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91963" y="6983413"/>
            <a:ext cx="1671637" cy="919162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18B5E0-45C8-464B-AB93-667B85390E57}"/>
              </a:ext>
            </a:extLst>
          </p:cNvPr>
          <p:cNvGraphicFramePr>
            <a:graphicFrameLocks noGrp="1"/>
          </p:cNvGraphicFramePr>
          <p:nvPr/>
        </p:nvGraphicFramePr>
        <p:xfrm>
          <a:off x="2451590" y="75162"/>
          <a:ext cx="6515098" cy="695325"/>
        </p:xfrm>
        <a:graphic>
          <a:graphicData uri="http://schemas.openxmlformats.org/drawingml/2006/table">
            <a:tbl>
              <a:tblPr/>
              <a:tblGrid>
                <a:gridCol w="1008176">
                  <a:extLst>
                    <a:ext uri="{9D8B030D-6E8A-4147-A177-3AD203B41FA5}">
                      <a16:colId xmlns:a16="http://schemas.microsoft.com/office/drawing/2014/main" val="3550736302"/>
                    </a:ext>
                  </a:extLst>
                </a:gridCol>
                <a:gridCol w="798932">
                  <a:extLst>
                    <a:ext uri="{9D8B030D-6E8A-4147-A177-3AD203B41FA5}">
                      <a16:colId xmlns:a16="http://schemas.microsoft.com/office/drawing/2014/main" val="4099388948"/>
                    </a:ext>
                  </a:extLst>
                </a:gridCol>
                <a:gridCol w="941598">
                  <a:extLst>
                    <a:ext uri="{9D8B030D-6E8A-4147-A177-3AD203B41FA5}">
                      <a16:colId xmlns:a16="http://schemas.microsoft.com/office/drawing/2014/main" val="806996747"/>
                    </a:ext>
                  </a:extLst>
                </a:gridCol>
                <a:gridCol w="941598">
                  <a:extLst>
                    <a:ext uri="{9D8B030D-6E8A-4147-A177-3AD203B41FA5}">
                      <a16:colId xmlns:a16="http://schemas.microsoft.com/office/drawing/2014/main" val="2724526599"/>
                    </a:ext>
                  </a:extLst>
                </a:gridCol>
                <a:gridCol w="941598">
                  <a:extLst>
                    <a:ext uri="{9D8B030D-6E8A-4147-A177-3AD203B41FA5}">
                      <a16:colId xmlns:a16="http://schemas.microsoft.com/office/drawing/2014/main" val="315794265"/>
                    </a:ext>
                  </a:extLst>
                </a:gridCol>
                <a:gridCol w="941598">
                  <a:extLst>
                    <a:ext uri="{9D8B030D-6E8A-4147-A177-3AD203B41FA5}">
                      <a16:colId xmlns:a16="http://schemas.microsoft.com/office/drawing/2014/main" val="1959565799"/>
                    </a:ext>
                  </a:extLst>
                </a:gridCol>
                <a:gridCol w="941598">
                  <a:extLst>
                    <a:ext uri="{9D8B030D-6E8A-4147-A177-3AD203B41FA5}">
                      <a16:colId xmlns:a16="http://schemas.microsoft.com/office/drawing/2014/main" val="3510591713"/>
                    </a:ext>
                  </a:extLst>
                </a:gridCol>
              </a:tblGrid>
              <a:tr h="28575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effectLst/>
                          <a:latin typeface="Tahoma" panose="020B0604030504040204" pitchFamily="34" charset="0"/>
                        </a:rPr>
                        <a:t>Benchmarking Survey:  2018/19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93837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8337610"/>
                  </a:ext>
                </a:extLst>
              </a:tr>
              <a:tr h="24765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Tahoma" panose="020B0604030504040204" pitchFamily="34" charset="0"/>
                        </a:rPr>
                        <a:t>Capital allocation and returns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605095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C410C46-32AA-400E-B81F-2D420FBB5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52820"/>
              </p:ext>
            </p:extLst>
          </p:nvPr>
        </p:nvGraphicFramePr>
        <p:xfrm>
          <a:off x="0" y="841757"/>
          <a:ext cx="12191997" cy="2520266"/>
        </p:xfrm>
        <a:graphic>
          <a:graphicData uri="http://schemas.openxmlformats.org/drawingml/2006/table">
            <a:tbl>
              <a:tblPr/>
              <a:tblGrid>
                <a:gridCol w="503526">
                  <a:extLst>
                    <a:ext uri="{9D8B030D-6E8A-4147-A177-3AD203B41FA5}">
                      <a16:colId xmlns:a16="http://schemas.microsoft.com/office/drawing/2014/main" val="2481770900"/>
                    </a:ext>
                  </a:extLst>
                </a:gridCol>
                <a:gridCol w="2784204">
                  <a:extLst>
                    <a:ext uri="{9D8B030D-6E8A-4147-A177-3AD203B41FA5}">
                      <a16:colId xmlns:a16="http://schemas.microsoft.com/office/drawing/2014/main" val="3560496029"/>
                    </a:ext>
                  </a:extLst>
                </a:gridCol>
                <a:gridCol w="1480959">
                  <a:extLst>
                    <a:ext uri="{9D8B030D-6E8A-4147-A177-3AD203B41FA5}">
                      <a16:colId xmlns:a16="http://schemas.microsoft.com/office/drawing/2014/main" val="2972113489"/>
                    </a:ext>
                  </a:extLst>
                </a:gridCol>
                <a:gridCol w="1480959">
                  <a:extLst>
                    <a:ext uri="{9D8B030D-6E8A-4147-A177-3AD203B41FA5}">
                      <a16:colId xmlns:a16="http://schemas.microsoft.com/office/drawing/2014/main" val="488297445"/>
                    </a:ext>
                  </a:extLst>
                </a:gridCol>
                <a:gridCol w="1480959">
                  <a:extLst>
                    <a:ext uri="{9D8B030D-6E8A-4147-A177-3AD203B41FA5}">
                      <a16:colId xmlns:a16="http://schemas.microsoft.com/office/drawing/2014/main" val="425419542"/>
                    </a:ext>
                  </a:extLst>
                </a:gridCol>
                <a:gridCol w="1480959">
                  <a:extLst>
                    <a:ext uri="{9D8B030D-6E8A-4147-A177-3AD203B41FA5}">
                      <a16:colId xmlns:a16="http://schemas.microsoft.com/office/drawing/2014/main" val="3298525394"/>
                    </a:ext>
                  </a:extLst>
                </a:gridCol>
                <a:gridCol w="1499472">
                  <a:extLst>
                    <a:ext uri="{9D8B030D-6E8A-4147-A177-3AD203B41FA5}">
                      <a16:colId xmlns:a16="http://schemas.microsoft.com/office/drawing/2014/main" val="3409137190"/>
                    </a:ext>
                  </a:extLst>
                </a:gridCol>
                <a:gridCol w="1480959">
                  <a:extLst>
                    <a:ext uri="{9D8B030D-6E8A-4147-A177-3AD203B41FA5}">
                      <a16:colId xmlns:a16="http://schemas.microsoft.com/office/drawing/2014/main" val="752023207"/>
                    </a:ext>
                  </a:extLst>
                </a:gridCol>
              </a:tblGrid>
              <a:tr h="282541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Jaar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1894755"/>
                  </a:ext>
                </a:extLst>
              </a:tr>
              <a:tr h="282541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Uitvloei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-161,042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-161,042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-161,042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-161,042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-161,042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-161,042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142243"/>
                  </a:ext>
                </a:extLst>
              </a:tr>
              <a:tr h="542479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50" b="0" i="0" u="none" strike="noStrike" dirty="0">
                          <a:effectLst/>
                          <a:latin typeface="Tahoma" panose="020B0604030504040204" pitchFamily="34" charset="0"/>
                        </a:rPr>
                        <a:t>Invloei @ 75% beste praktyk Pink Ladies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365,449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365,449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365,449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365,449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365,449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365,449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7622741"/>
                  </a:ext>
                </a:extLst>
              </a:tr>
              <a:tr h="282541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204,407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204,407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204,407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204,407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204,407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204,407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3321403"/>
                  </a:ext>
                </a:extLst>
              </a:tr>
              <a:tr h="282541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IRR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Income tax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 -57,234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 -57,234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 -57,234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 -57,234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 -57,234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 -57,234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7603425"/>
                  </a:ext>
                </a:extLst>
              </a:tr>
              <a:tr h="282541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Capital development allowance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3135590"/>
                  </a:ext>
                </a:extLst>
              </a:tr>
              <a:tr h="282541">
                <a:tc>
                  <a:txBody>
                    <a:bodyPr/>
                    <a:lstStyle/>
                    <a:p>
                      <a:pPr algn="ctr" fontAlgn="b"/>
                      <a:endParaRPr lang="en-US" sz="13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Nett after tax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147,173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147,173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147,173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147,173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147,173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147,173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4937260"/>
                  </a:ext>
                </a:extLst>
              </a:tr>
              <a:tr h="282541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NPV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3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-81,432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  65,741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212,914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360,087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507,261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 dirty="0">
                          <a:effectLst/>
                          <a:latin typeface="Tahoma" panose="020B0604030504040204" pitchFamily="34" charset="0"/>
                        </a:rPr>
                        <a:t>           654,434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5952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32219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000000-0008-0000-1600-000003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91963" y="6983413"/>
            <a:ext cx="1671637" cy="919162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18B5E0-45C8-464B-AB93-667B85390E57}"/>
              </a:ext>
            </a:extLst>
          </p:cNvPr>
          <p:cNvGraphicFramePr>
            <a:graphicFrameLocks noGrp="1"/>
          </p:cNvGraphicFramePr>
          <p:nvPr/>
        </p:nvGraphicFramePr>
        <p:xfrm>
          <a:off x="2451590" y="75162"/>
          <a:ext cx="6515098" cy="695325"/>
        </p:xfrm>
        <a:graphic>
          <a:graphicData uri="http://schemas.openxmlformats.org/drawingml/2006/table">
            <a:tbl>
              <a:tblPr/>
              <a:tblGrid>
                <a:gridCol w="1008176">
                  <a:extLst>
                    <a:ext uri="{9D8B030D-6E8A-4147-A177-3AD203B41FA5}">
                      <a16:colId xmlns:a16="http://schemas.microsoft.com/office/drawing/2014/main" val="3550736302"/>
                    </a:ext>
                  </a:extLst>
                </a:gridCol>
                <a:gridCol w="798932">
                  <a:extLst>
                    <a:ext uri="{9D8B030D-6E8A-4147-A177-3AD203B41FA5}">
                      <a16:colId xmlns:a16="http://schemas.microsoft.com/office/drawing/2014/main" val="4099388948"/>
                    </a:ext>
                  </a:extLst>
                </a:gridCol>
                <a:gridCol w="941598">
                  <a:extLst>
                    <a:ext uri="{9D8B030D-6E8A-4147-A177-3AD203B41FA5}">
                      <a16:colId xmlns:a16="http://schemas.microsoft.com/office/drawing/2014/main" val="806996747"/>
                    </a:ext>
                  </a:extLst>
                </a:gridCol>
                <a:gridCol w="941598">
                  <a:extLst>
                    <a:ext uri="{9D8B030D-6E8A-4147-A177-3AD203B41FA5}">
                      <a16:colId xmlns:a16="http://schemas.microsoft.com/office/drawing/2014/main" val="2724526599"/>
                    </a:ext>
                  </a:extLst>
                </a:gridCol>
                <a:gridCol w="941598">
                  <a:extLst>
                    <a:ext uri="{9D8B030D-6E8A-4147-A177-3AD203B41FA5}">
                      <a16:colId xmlns:a16="http://schemas.microsoft.com/office/drawing/2014/main" val="315794265"/>
                    </a:ext>
                  </a:extLst>
                </a:gridCol>
                <a:gridCol w="941598">
                  <a:extLst>
                    <a:ext uri="{9D8B030D-6E8A-4147-A177-3AD203B41FA5}">
                      <a16:colId xmlns:a16="http://schemas.microsoft.com/office/drawing/2014/main" val="1959565799"/>
                    </a:ext>
                  </a:extLst>
                </a:gridCol>
                <a:gridCol w="941598">
                  <a:extLst>
                    <a:ext uri="{9D8B030D-6E8A-4147-A177-3AD203B41FA5}">
                      <a16:colId xmlns:a16="http://schemas.microsoft.com/office/drawing/2014/main" val="3510591713"/>
                    </a:ext>
                  </a:extLst>
                </a:gridCol>
              </a:tblGrid>
              <a:tr h="28575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effectLst/>
                          <a:latin typeface="Tahoma" panose="020B0604030504040204" pitchFamily="34" charset="0"/>
                        </a:rPr>
                        <a:t>Benchmarking Survey:  2018/19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93837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8337610"/>
                  </a:ext>
                </a:extLst>
              </a:tr>
              <a:tr h="24765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Tahoma" panose="020B0604030504040204" pitchFamily="34" charset="0"/>
                        </a:rPr>
                        <a:t>Capital allocation and returns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605095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D76ECAF-E313-4BF3-92FA-A89892A521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234372"/>
              </p:ext>
            </p:extLst>
          </p:nvPr>
        </p:nvGraphicFramePr>
        <p:xfrm>
          <a:off x="0" y="770487"/>
          <a:ext cx="12191999" cy="3353736"/>
        </p:xfrm>
        <a:graphic>
          <a:graphicData uri="http://schemas.openxmlformats.org/drawingml/2006/table">
            <a:tbl>
              <a:tblPr/>
              <a:tblGrid>
                <a:gridCol w="2316418">
                  <a:extLst>
                    <a:ext uri="{9D8B030D-6E8A-4147-A177-3AD203B41FA5}">
                      <a16:colId xmlns:a16="http://schemas.microsoft.com/office/drawing/2014/main" val="992099819"/>
                    </a:ext>
                  </a:extLst>
                </a:gridCol>
                <a:gridCol w="1232138">
                  <a:extLst>
                    <a:ext uri="{9D8B030D-6E8A-4147-A177-3AD203B41FA5}">
                      <a16:colId xmlns:a16="http://schemas.microsoft.com/office/drawing/2014/main" val="95529140"/>
                    </a:ext>
                  </a:extLst>
                </a:gridCol>
                <a:gridCol w="1247539">
                  <a:extLst>
                    <a:ext uri="{9D8B030D-6E8A-4147-A177-3AD203B41FA5}">
                      <a16:colId xmlns:a16="http://schemas.microsoft.com/office/drawing/2014/main" val="387483801"/>
                    </a:ext>
                  </a:extLst>
                </a:gridCol>
                <a:gridCol w="1247539">
                  <a:extLst>
                    <a:ext uri="{9D8B030D-6E8A-4147-A177-3AD203B41FA5}">
                      <a16:colId xmlns:a16="http://schemas.microsoft.com/office/drawing/2014/main" val="1824911500"/>
                    </a:ext>
                  </a:extLst>
                </a:gridCol>
                <a:gridCol w="1247539">
                  <a:extLst>
                    <a:ext uri="{9D8B030D-6E8A-4147-A177-3AD203B41FA5}">
                      <a16:colId xmlns:a16="http://schemas.microsoft.com/office/drawing/2014/main" val="1987803374"/>
                    </a:ext>
                  </a:extLst>
                </a:gridCol>
                <a:gridCol w="1247539">
                  <a:extLst>
                    <a:ext uri="{9D8B030D-6E8A-4147-A177-3AD203B41FA5}">
                      <a16:colId xmlns:a16="http://schemas.microsoft.com/office/drawing/2014/main" val="4059159389"/>
                    </a:ext>
                  </a:extLst>
                </a:gridCol>
                <a:gridCol w="1247539">
                  <a:extLst>
                    <a:ext uri="{9D8B030D-6E8A-4147-A177-3AD203B41FA5}">
                      <a16:colId xmlns:a16="http://schemas.microsoft.com/office/drawing/2014/main" val="1307938778"/>
                    </a:ext>
                  </a:extLst>
                </a:gridCol>
                <a:gridCol w="1232138">
                  <a:extLst>
                    <a:ext uri="{9D8B030D-6E8A-4147-A177-3AD203B41FA5}">
                      <a16:colId xmlns:a16="http://schemas.microsoft.com/office/drawing/2014/main" val="2526647295"/>
                    </a:ext>
                  </a:extLst>
                </a:gridCol>
                <a:gridCol w="1173610">
                  <a:extLst>
                    <a:ext uri="{9D8B030D-6E8A-4147-A177-3AD203B41FA5}">
                      <a16:colId xmlns:a16="http://schemas.microsoft.com/office/drawing/2014/main" val="2396917630"/>
                    </a:ext>
                  </a:extLst>
                </a:gridCol>
              </a:tblGrid>
              <a:tr h="303033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Jaar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5985162"/>
                  </a:ext>
                </a:extLst>
              </a:tr>
              <a:tr h="303033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Uitvloei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 dirty="0">
                          <a:effectLst/>
                          <a:latin typeface="Tahoma" panose="020B0604030504040204" pitchFamily="34" charset="0"/>
                        </a:rPr>
                        <a:t>           -161,042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-161,042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-161,042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-161,042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-161,042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-161,042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-161,042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-161,042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108082"/>
                  </a:ext>
                </a:extLst>
              </a:tr>
              <a:tr h="581823">
                <a:tc>
                  <a:txBody>
                    <a:bodyPr/>
                    <a:lstStyle/>
                    <a:p>
                      <a:pPr algn="l" fontAlgn="b"/>
                      <a:r>
                        <a:rPr lang="nl-NL" sz="1350" b="0" i="0" u="none" strike="noStrike">
                          <a:effectLst/>
                          <a:latin typeface="Tahoma" panose="020B0604030504040204" pitchFamily="34" charset="0"/>
                        </a:rPr>
                        <a:t>Invloei @ 75% beste praktyk Pink Ladies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365,449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365,449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365,449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365,449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365,449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365,449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365,449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365,449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5243982"/>
                  </a:ext>
                </a:extLst>
              </a:tr>
              <a:tr h="303033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204,407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204,407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204,407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204,407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204,407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204,407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204,407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204,407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8861232"/>
                  </a:ext>
                </a:extLst>
              </a:tr>
              <a:tr h="303033"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Income tax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 -57,234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 -57,234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 -57,234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 -57,234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 -57,234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 -57,234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 -57,234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-57,234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5466276"/>
                  </a:ext>
                </a:extLst>
              </a:tr>
              <a:tr h="303033"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Capital development allowance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7382814"/>
                  </a:ext>
                </a:extLst>
              </a:tr>
              <a:tr h="303033"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Nett after tax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147,173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147,173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147,173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147,173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147,173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147,173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147,173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147,173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7361308"/>
                  </a:ext>
                </a:extLst>
              </a:tr>
              <a:tr h="303033"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R716,594.51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801,607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948,780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1,095,953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1,243,127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1,390,300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1,537,473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1,684,646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 dirty="0">
                          <a:effectLst/>
                          <a:latin typeface="Tahoma" panose="020B0604030504040204" pitchFamily="34" charset="0"/>
                        </a:rPr>
                        <a:t>       1,831,819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2326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98456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000000-0008-0000-1600-000003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91963" y="6983413"/>
            <a:ext cx="1671637" cy="919162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18B5E0-45C8-464B-AB93-667B85390E57}"/>
              </a:ext>
            </a:extLst>
          </p:cNvPr>
          <p:cNvGraphicFramePr>
            <a:graphicFrameLocks noGrp="1"/>
          </p:cNvGraphicFramePr>
          <p:nvPr/>
        </p:nvGraphicFramePr>
        <p:xfrm>
          <a:off x="2451590" y="75162"/>
          <a:ext cx="6515098" cy="695325"/>
        </p:xfrm>
        <a:graphic>
          <a:graphicData uri="http://schemas.openxmlformats.org/drawingml/2006/table">
            <a:tbl>
              <a:tblPr/>
              <a:tblGrid>
                <a:gridCol w="1008176">
                  <a:extLst>
                    <a:ext uri="{9D8B030D-6E8A-4147-A177-3AD203B41FA5}">
                      <a16:colId xmlns:a16="http://schemas.microsoft.com/office/drawing/2014/main" val="3550736302"/>
                    </a:ext>
                  </a:extLst>
                </a:gridCol>
                <a:gridCol w="798932">
                  <a:extLst>
                    <a:ext uri="{9D8B030D-6E8A-4147-A177-3AD203B41FA5}">
                      <a16:colId xmlns:a16="http://schemas.microsoft.com/office/drawing/2014/main" val="4099388948"/>
                    </a:ext>
                  </a:extLst>
                </a:gridCol>
                <a:gridCol w="941598">
                  <a:extLst>
                    <a:ext uri="{9D8B030D-6E8A-4147-A177-3AD203B41FA5}">
                      <a16:colId xmlns:a16="http://schemas.microsoft.com/office/drawing/2014/main" val="806996747"/>
                    </a:ext>
                  </a:extLst>
                </a:gridCol>
                <a:gridCol w="941598">
                  <a:extLst>
                    <a:ext uri="{9D8B030D-6E8A-4147-A177-3AD203B41FA5}">
                      <a16:colId xmlns:a16="http://schemas.microsoft.com/office/drawing/2014/main" val="2724526599"/>
                    </a:ext>
                  </a:extLst>
                </a:gridCol>
                <a:gridCol w="941598">
                  <a:extLst>
                    <a:ext uri="{9D8B030D-6E8A-4147-A177-3AD203B41FA5}">
                      <a16:colId xmlns:a16="http://schemas.microsoft.com/office/drawing/2014/main" val="315794265"/>
                    </a:ext>
                  </a:extLst>
                </a:gridCol>
                <a:gridCol w="941598">
                  <a:extLst>
                    <a:ext uri="{9D8B030D-6E8A-4147-A177-3AD203B41FA5}">
                      <a16:colId xmlns:a16="http://schemas.microsoft.com/office/drawing/2014/main" val="1959565799"/>
                    </a:ext>
                  </a:extLst>
                </a:gridCol>
                <a:gridCol w="941598">
                  <a:extLst>
                    <a:ext uri="{9D8B030D-6E8A-4147-A177-3AD203B41FA5}">
                      <a16:colId xmlns:a16="http://schemas.microsoft.com/office/drawing/2014/main" val="3510591713"/>
                    </a:ext>
                  </a:extLst>
                </a:gridCol>
              </a:tblGrid>
              <a:tr h="28575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effectLst/>
                          <a:latin typeface="Tahoma" panose="020B0604030504040204" pitchFamily="34" charset="0"/>
                        </a:rPr>
                        <a:t>Benchmarking Survey:  2018/19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93837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8337610"/>
                  </a:ext>
                </a:extLst>
              </a:tr>
              <a:tr h="24765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Tahoma" panose="020B0604030504040204" pitchFamily="34" charset="0"/>
                        </a:rPr>
                        <a:t>Capital allocation and returns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605095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0694F6B-FC9E-45FB-82BF-A779AE0837A3}"/>
              </a:ext>
            </a:extLst>
          </p:cNvPr>
          <p:cNvGraphicFramePr>
            <a:graphicFrameLocks noGrp="1"/>
          </p:cNvGraphicFramePr>
          <p:nvPr/>
        </p:nvGraphicFramePr>
        <p:xfrm>
          <a:off x="50800" y="770487"/>
          <a:ext cx="12141200" cy="2887113"/>
        </p:xfrm>
        <a:graphic>
          <a:graphicData uri="http://schemas.openxmlformats.org/drawingml/2006/table">
            <a:tbl>
              <a:tblPr/>
              <a:tblGrid>
                <a:gridCol w="447723">
                  <a:extLst>
                    <a:ext uri="{9D8B030D-6E8A-4147-A177-3AD203B41FA5}">
                      <a16:colId xmlns:a16="http://schemas.microsoft.com/office/drawing/2014/main" val="1237000279"/>
                    </a:ext>
                  </a:extLst>
                </a:gridCol>
                <a:gridCol w="2475646">
                  <a:extLst>
                    <a:ext uri="{9D8B030D-6E8A-4147-A177-3AD203B41FA5}">
                      <a16:colId xmlns:a16="http://schemas.microsoft.com/office/drawing/2014/main" val="1263302093"/>
                    </a:ext>
                  </a:extLst>
                </a:gridCol>
                <a:gridCol w="1316833">
                  <a:extLst>
                    <a:ext uri="{9D8B030D-6E8A-4147-A177-3AD203B41FA5}">
                      <a16:colId xmlns:a16="http://schemas.microsoft.com/office/drawing/2014/main" val="3435314549"/>
                    </a:ext>
                  </a:extLst>
                </a:gridCol>
                <a:gridCol w="1316833">
                  <a:extLst>
                    <a:ext uri="{9D8B030D-6E8A-4147-A177-3AD203B41FA5}">
                      <a16:colId xmlns:a16="http://schemas.microsoft.com/office/drawing/2014/main" val="2775282998"/>
                    </a:ext>
                  </a:extLst>
                </a:gridCol>
                <a:gridCol w="1316833">
                  <a:extLst>
                    <a:ext uri="{9D8B030D-6E8A-4147-A177-3AD203B41FA5}">
                      <a16:colId xmlns:a16="http://schemas.microsoft.com/office/drawing/2014/main" val="2604166710"/>
                    </a:ext>
                  </a:extLst>
                </a:gridCol>
                <a:gridCol w="1316833">
                  <a:extLst>
                    <a:ext uri="{9D8B030D-6E8A-4147-A177-3AD203B41FA5}">
                      <a16:colId xmlns:a16="http://schemas.microsoft.com/office/drawing/2014/main" val="2042826996"/>
                    </a:ext>
                  </a:extLst>
                </a:gridCol>
                <a:gridCol w="1316833">
                  <a:extLst>
                    <a:ext uri="{9D8B030D-6E8A-4147-A177-3AD203B41FA5}">
                      <a16:colId xmlns:a16="http://schemas.microsoft.com/office/drawing/2014/main" val="2737166660"/>
                    </a:ext>
                  </a:extLst>
                </a:gridCol>
                <a:gridCol w="1316833">
                  <a:extLst>
                    <a:ext uri="{9D8B030D-6E8A-4147-A177-3AD203B41FA5}">
                      <a16:colId xmlns:a16="http://schemas.microsoft.com/office/drawing/2014/main" val="983860500"/>
                    </a:ext>
                  </a:extLst>
                </a:gridCol>
                <a:gridCol w="1316833">
                  <a:extLst>
                    <a:ext uri="{9D8B030D-6E8A-4147-A177-3AD203B41FA5}">
                      <a16:colId xmlns:a16="http://schemas.microsoft.com/office/drawing/2014/main" val="840647460"/>
                    </a:ext>
                  </a:extLst>
                </a:gridCol>
              </a:tblGrid>
              <a:tr h="333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Jaar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072159"/>
                  </a:ext>
                </a:extLst>
              </a:tr>
              <a:tr h="333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Uitvloei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-500,000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 -96,625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 -96,625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-125,613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-125,613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-125,613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-161,042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113503"/>
                  </a:ext>
                </a:extLst>
              </a:tr>
              <a:tr h="652718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50" b="0" i="0" u="none" strike="noStrike" dirty="0">
                          <a:effectLst/>
                          <a:latin typeface="Tahoma" panose="020B0604030504040204" pitchFamily="34" charset="0"/>
                        </a:rPr>
                        <a:t>Invloei @ 75% beste praktyk Pink Ladies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182,725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182,725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182,725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365,449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1668761"/>
                  </a:ext>
                </a:extLst>
              </a:tr>
              <a:tr h="333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-500,000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 -96,625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 -96,625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  57,112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  57,112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  57,112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204,407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461696"/>
                  </a:ext>
                </a:extLst>
              </a:tr>
              <a:tr h="333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IRR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Income tax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  27,055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  27,055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 -15,991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 -15,991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 -15,991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 -57,234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7673468"/>
                  </a:ext>
                </a:extLst>
              </a:tr>
              <a:tr h="333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Capital development allowance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140,000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5266767"/>
                  </a:ext>
                </a:extLst>
              </a:tr>
              <a:tr h="333052">
                <a:tc>
                  <a:txBody>
                    <a:bodyPr/>
                    <a:lstStyle/>
                    <a:p>
                      <a:pPr algn="ctr" fontAlgn="b"/>
                      <a:endParaRPr lang="en-US" sz="13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Nett after tax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-500,000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  70,430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-69,570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  41,121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  41,121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  41,121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147,173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6019151"/>
                  </a:ext>
                </a:extLst>
              </a:tr>
              <a:tr h="236083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NPV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1" i="0" u="none" strike="noStrike" dirty="0">
                          <a:effectLst/>
                          <a:latin typeface="Tahom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-500,000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-429,570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-499,140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-458,020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-416,899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-375,779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 dirty="0">
                          <a:effectLst/>
                          <a:latin typeface="Tahoma" panose="020B0604030504040204" pitchFamily="34" charset="0"/>
                        </a:rPr>
                        <a:t>         -228,606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8216324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DD3A63D-EE37-40EE-A274-018C8FDAC5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163296"/>
              </p:ext>
            </p:extLst>
          </p:nvPr>
        </p:nvGraphicFramePr>
        <p:xfrm>
          <a:off x="0" y="4228608"/>
          <a:ext cx="12141200" cy="1549340"/>
        </p:xfrm>
        <a:graphic>
          <a:graphicData uri="http://schemas.openxmlformats.org/drawingml/2006/table">
            <a:tbl>
              <a:tblPr/>
              <a:tblGrid>
                <a:gridCol w="447723">
                  <a:extLst>
                    <a:ext uri="{9D8B030D-6E8A-4147-A177-3AD203B41FA5}">
                      <a16:colId xmlns:a16="http://schemas.microsoft.com/office/drawing/2014/main" val="2008976318"/>
                    </a:ext>
                  </a:extLst>
                </a:gridCol>
                <a:gridCol w="2475646">
                  <a:extLst>
                    <a:ext uri="{9D8B030D-6E8A-4147-A177-3AD203B41FA5}">
                      <a16:colId xmlns:a16="http://schemas.microsoft.com/office/drawing/2014/main" val="2750928721"/>
                    </a:ext>
                  </a:extLst>
                </a:gridCol>
                <a:gridCol w="1316833">
                  <a:extLst>
                    <a:ext uri="{9D8B030D-6E8A-4147-A177-3AD203B41FA5}">
                      <a16:colId xmlns:a16="http://schemas.microsoft.com/office/drawing/2014/main" val="2935212961"/>
                    </a:ext>
                  </a:extLst>
                </a:gridCol>
                <a:gridCol w="1316833">
                  <a:extLst>
                    <a:ext uri="{9D8B030D-6E8A-4147-A177-3AD203B41FA5}">
                      <a16:colId xmlns:a16="http://schemas.microsoft.com/office/drawing/2014/main" val="2808599117"/>
                    </a:ext>
                  </a:extLst>
                </a:gridCol>
                <a:gridCol w="1316833">
                  <a:extLst>
                    <a:ext uri="{9D8B030D-6E8A-4147-A177-3AD203B41FA5}">
                      <a16:colId xmlns:a16="http://schemas.microsoft.com/office/drawing/2014/main" val="2563602866"/>
                    </a:ext>
                  </a:extLst>
                </a:gridCol>
                <a:gridCol w="1316833">
                  <a:extLst>
                    <a:ext uri="{9D8B030D-6E8A-4147-A177-3AD203B41FA5}">
                      <a16:colId xmlns:a16="http://schemas.microsoft.com/office/drawing/2014/main" val="3615814247"/>
                    </a:ext>
                  </a:extLst>
                </a:gridCol>
                <a:gridCol w="1316833">
                  <a:extLst>
                    <a:ext uri="{9D8B030D-6E8A-4147-A177-3AD203B41FA5}">
                      <a16:colId xmlns:a16="http://schemas.microsoft.com/office/drawing/2014/main" val="2920498867"/>
                    </a:ext>
                  </a:extLst>
                </a:gridCol>
                <a:gridCol w="1316833">
                  <a:extLst>
                    <a:ext uri="{9D8B030D-6E8A-4147-A177-3AD203B41FA5}">
                      <a16:colId xmlns:a16="http://schemas.microsoft.com/office/drawing/2014/main" val="3688932486"/>
                    </a:ext>
                  </a:extLst>
                </a:gridCol>
                <a:gridCol w="1316833">
                  <a:extLst>
                    <a:ext uri="{9D8B030D-6E8A-4147-A177-3AD203B41FA5}">
                      <a16:colId xmlns:a16="http://schemas.microsoft.com/office/drawing/2014/main" val="3228841412"/>
                    </a:ext>
                  </a:extLst>
                </a:gridCol>
              </a:tblGrid>
              <a:tr h="387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Wins op gewone Goldens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100,148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100,148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100,148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100,148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100,148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100,148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1769192"/>
                  </a:ext>
                </a:extLst>
              </a:tr>
              <a:tr h="387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Income tax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 -28,041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 -28,041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 -28,041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 -28,041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 -28,041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 -28,041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241487"/>
                  </a:ext>
                </a:extLst>
              </a:tr>
              <a:tr h="387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Nett after tax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  72,107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  72,107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  72,107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  72,107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  72,107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  72,107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8419265"/>
                  </a:ext>
                </a:extLst>
              </a:tr>
              <a:tr h="387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NPV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1" i="0" u="none" strike="noStrike" dirty="0">
                          <a:effectLst/>
                          <a:latin typeface="Tahom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  72,107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144,213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216,320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288,427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360,533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 dirty="0">
                          <a:effectLst/>
                          <a:latin typeface="Tahoma" panose="020B0604030504040204" pitchFamily="34" charset="0"/>
                        </a:rPr>
                        <a:t>           432,640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8451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92737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000000-0008-0000-1600-000003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91963" y="6983413"/>
            <a:ext cx="1671637" cy="919162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18B5E0-45C8-464B-AB93-667B85390E57}"/>
              </a:ext>
            </a:extLst>
          </p:cNvPr>
          <p:cNvGraphicFramePr>
            <a:graphicFrameLocks noGrp="1"/>
          </p:cNvGraphicFramePr>
          <p:nvPr/>
        </p:nvGraphicFramePr>
        <p:xfrm>
          <a:off x="2451590" y="75162"/>
          <a:ext cx="6515098" cy="695325"/>
        </p:xfrm>
        <a:graphic>
          <a:graphicData uri="http://schemas.openxmlformats.org/drawingml/2006/table">
            <a:tbl>
              <a:tblPr/>
              <a:tblGrid>
                <a:gridCol w="1008176">
                  <a:extLst>
                    <a:ext uri="{9D8B030D-6E8A-4147-A177-3AD203B41FA5}">
                      <a16:colId xmlns:a16="http://schemas.microsoft.com/office/drawing/2014/main" val="3550736302"/>
                    </a:ext>
                  </a:extLst>
                </a:gridCol>
                <a:gridCol w="798932">
                  <a:extLst>
                    <a:ext uri="{9D8B030D-6E8A-4147-A177-3AD203B41FA5}">
                      <a16:colId xmlns:a16="http://schemas.microsoft.com/office/drawing/2014/main" val="4099388948"/>
                    </a:ext>
                  </a:extLst>
                </a:gridCol>
                <a:gridCol w="941598">
                  <a:extLst>
                    <a:ext uri="{9D8B030D-6E8A-4147-A177-3AD203B41FA5}">
                      <a16:colId xmlns:a16="http://schemas.microsoft.com/office/drawing/2014/main" val="806996747"/>
                    </a:ext>
                  </a:extLst>
                </a:gridCol>
                <a:gridCol w="941598">
                  <a:extLst>
                    <a:ext uri="{9D8B030D-6E8A-4147-A177-3AD203B41FA5}">
                      <a16:colId xmlns:a16="http://schemas.microsoft.com/office/drawing/2014/main" val="2724526599"/>
                    </a:ext>
                  </a:extLst>
                </a:gridCol>
                <a:gridCol w="941598">
                  <a:extLst>
                    <a:ext uri="{9D8B030D-6E8A-4147-A177-3AD203B41FA5}">
                      <a16:colId xmlns:a16="http://schemas.microsoft.com/office/drawing/2014/main" val="315794265"/>
                    </a:ext>
                  </a:extLst>
                </a:gridCol>
                <a:gridCol w="941598">
                  <a:extLst>
                    <a:ext uri="{9D8B030D-6E8A-4147-A177-3AD203B41FA5}">
                      <a16:colId xmlns:a16="http://schemas.microsoft.com/office/drawing/2014/main" val="1959565799"/>
                    </a:ext>
                  </a:extLst>
                </a:gridCol>
                <a:gridCol w="941598">
                  <a:extLst>
                    <a:ext uri="{9D8B030D-6E8A-4147-A177-3AD203B41FA5}">
                      <a16:colId xmlns:a16="http://schemas.microsoft.com/office/drawing/2014/main" val="3510591713"/>
                    </a:ext>
                  </a:extLst>
                </a:gridCol>
              </a:tblGrid>
              <a:tr h="28575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effectLst/>
                          <a:latin typeface="Tahoma" panose="020B0604030504040204" pitchFamily="34" charset="0"/>
                        </a:rPr>
                        <a:t>Benchmarking Survey:  2018/19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93837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8337610"/>
                  </a:ext>
                </a:extLst>
              </a:tr>
              <a:tr h="24765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Tahoma" panose="020B0604030504040204" pitchFamily="34" charset="0"/>
                        </a:rPr>
                        <a:t>Capital allocation and returns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605095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C410C46-32AA-400E-B81F-2D420FBB565C}"/>
              </a:ext>
            </a:extLst>
          </p:cNvPr>
          <p:cNvGraphicFramePr>
            <a:graphicFrameLocks noGrp="1"/>
          </p:cNvGraphicFramePr>
          <p:nvPr/>
        </p:nvGraphicFramePr>
        <p:xfrm>
          <a:off x="0" y="841757"/>
          <a:ext cx="12191997" cy="2520266"/>
        </p:xfrm>
        <a:graphic>
          <a:graphicData uri="http://schemas.openxmlformats.org/drawingml/2006/table">
            <a:tbl>
              <a:tblPr/>
              <a:tblGrid>
                <a:gridCol w="503526">
                  <a:extLst>
                    <a:ext uri="{9D8B030D-6E8A-4147-A177-3AD203B41FA5}">
                      <a16:colId xmlns:a16="http://schemas.microsoft.com/office/drawing/2014/main" val="2481770900"/>
                    </a:ext>
                  </a:extLst>
                </a:gridCol>
                <a:gridCol w="2784204">
                  <a:extLst>
                    <a:ext uri="{9D8B030D-6E8A-4147-A177-3AD203B41FA5}">
                      <a16:colId xmlns:a16="http://schemas.microsoft.com/office/drawing/2014/main" val="3560496029"/>
                    </a:ext>
                  </a:extLst>
                </a:gridCol>
                <a:gridCol w="1480959">
                  <a:extLst>
                    <a:ext uri="{9D8B030D-6E8A-4147-A177-3AD203B41FA5}">
                      <a16:colId xmlns:a16="http://schemas.microsoft.com/office/drawing/2014/main" val="2972113489"/>
                    </a:ext>
                  </a:extLst>
                </a:gridCol>
                <a:gridCol w="1480959">
                  <a:extLst>
                    <a:ext uri="{9D8B030D-6E8A-4147-A177-3AD203B41FA5}">
                      <a16:colId xmlns:a16="http://schemas.microsoft.com/office/drawing/2014/main" val="488297445"/>
                    </a:ext>
                  </a:extLst>
                </a:gridCol>
                <a:gridCol w="1480959">
                  <a:extLst>
                    <a:ext uri="{9D8B030D-6E8A-4147-A177-3AD203B41FA5}">
                      <a16:colId xmlns:a16="http://schemas.microsoft.com/office/drawing/2014/main" val="425419542"/>
                    </a:ext>
                  </a:extLst>
                </a:gridCol>
                <a:gridCol w="1480959">
                  <a:extLst>
                    <a:ext uri="{9D8B030D-6E8A-4147-A177-3AD203B41FA5}">
                      <a16:colId xmlns:a16="http://schemas.microsoft.com/office/drawing/2014/main" val="3298525394"/>
                    </a:ext>
                  </a:extLst>
                </a:gridCol>
                <a:gridCol w="1499472">
                  <a:extLst>
                    <a:ext uri="{9D8B030D-6E8A-4147-A177-3AD203B41FA5}">
                      <a16:colId xmlns:a16="http://schemas.microsoft.com/office/drawing/2014/main" val="3409137190"/>
                    </a:ext>
                  </a:extLst>
                </a:gridCol>
                <a:gridCol w="1480959">
                  <a:extLst>
                    <a:ext uri="{9D8B030D-6E8A-4147-A177-3AD203B41FA5}">
                      <a16:colId xmlns:a16="http://schemas.microsoft.com/office/drawing/2014/main" val="752023207"/>
                    </a:ext>
                  </a:extLst>
                </a:gridCol>
              </a:tblGrid>
              <a:tr h="282541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Jaar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1894755"/>
                  </a:ext>
                </a:extLst>
              </a:tr>
              <a:tr h="282541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Uitvloei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-161,042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-161,042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-161,042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-161,042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-161,042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-161,042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142243"/>
                  </a:ext>
                </a:extLst>
              </a:tr>
              <a:tr h="542479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50" b="0" i="0" u="none" strike="noStrike" dirty="0">
                          <a:effectLst/>
                          <a:latin typeface="Tahoma" panose="020B0604030504040204" pitchFamily="34" charset="0"/>
                        </a:rPr>
                        <a:t>Invloei @ 75% beste praktyk Pink Ladies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365,449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365,449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365,449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365,449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365,449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365,449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7622741"/>
                  </a:ext>
                </a:extLst>
              </a:tr>
              <a:tr h="282541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204,407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204,407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204,407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204,407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204,407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204,407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3321403"/>
                  </a:ext>
                </a:extLst>
              </a:tr>
              <a:tr h="282541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IRR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Income tax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 -57,234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 -57,234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 -57,234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 -57,234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 -57,234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 -57,234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7603425"/>
                  </a:ext>
                </a:extLst>
              </a:tr>
              <a:tr h="282541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Capital development allowance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3135590"/>
                  </a:ext>
                </a:extLst>
              </a:tr>
              <a:tr h="282541">
                <a:tc>
                  <a:txBody>
                    <a:bodyPr/>
                    <a:lstStyle/>
                    <a:p>
                      <a:pPr algn="ctr" fontAlgn="b"/>
                      <a:endParaRPr lang="en-US" sz="13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Nett after tax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147,173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147,173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147,173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147,173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147,173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147,173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4937260"/>
                  </a:ext>
                </a:extLst>
              </a:tr>
              <a:tr h="282541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NPV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3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-81,432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  65,741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212,914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360,087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507,261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 dirty="0">
                          <a:effectLst/>
                          <a:latin typeface="Tahoma" panose="020B0604030504040204" pitchFamily="34" charset="0"/>
                        </a:rPr>
                        <a:t>           654,434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5952566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52094AA-B9F0-4A51-848E-FB76BA73E0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631729"/>
              </p:ext>
            </p:extLst>
          </p:nvPr>
        </p:nvGraphicFramePr>
        <p:xfrm>
          <a:off x="0" y="4203780"/>
          <a:ext cx="12191997" cy="1988408"/>
        </p:xfrm>
        <a:graphic>
          <a:graphicData uri="http://schemas.openxmlformats.org/drawingml/2006/table">
            <a:tbl>
              <a:tblPr/>
              <a:tblGrid>
                <a:gridCol w="503526">
                  <a:extLst>
                    <a:ext uri="{9D8B030D-6E8A-4147-A177-3AD203B41FA5}">
                      <a16:colId xmlns:a16="http://schemas.microsoft.com/office/drawing/2014/main" val="4085343364"/>
                    </a:ext>
                  </a:extLst>
                </a:gridCol>
                <a:gridCol w="2784204">
                  <a:extLst>
                    <a:ext uri="{9D8B030D-6E8A-4147-A177-3AD203B41FA5}">
                      <a16:colId xmlns:a16="http://schemas.microsoft.com/office/drawing/2014/main" val="95682169"/>
                    </a:ext>
                  </a:extLst>
                </a:gridCol>
                <a:gridCol w="1480959">
                  <a:extLst>
                    <a:ext uri="{9D8B030D-6E8A-4147-A177-3AD203B41FA5}">
                      <a16:colId xmlns:a16="http://schemas.microsoft.com/office/drawing/2014/main" val="611597945"/>
                    </a:ext>
                  </a:extLst>
                </a:gridCol>
                <a:gridCol w="1480959">
                  <a:extLst>
                    <a:ext uri="{9D8B030D-6E8A-4147-A177-3AD203B41FA5}">
                      <a16:colId xmlns:a16="http://schemas.microsoft.com/office/drawing/2014/main" val="1244231087"/>
                    </a:ext>
                  </a:extLst>
                </a:gridCol>
                <a:gridCol w="1480959">
                  <a:extLst>
                    <a:ext uri="{9D8B030D-6E8A-4147-A177-3AD203B41FA5}">
                      <a16:colId xmlns:a16="http://schemas.microsoft.com/office/drawing/2014/main" val="1803446139"/>
                    </a:ext>
                  </a:extLst>
                </a:gridCol>
                <a:gridCol w="1480959">
                  <a:extLst>
                    <a:ext uri="{9D8B030D-6E8A-4147-A177-3AD203B41FA5}">
                      <a16:colId xmlns:a16="http://schemas.microsoft.com/office/drawing/2014/main" val="1149493508"/>
                    </a:ext>
                  </a:extLst>
                </a:gridCol>
                <a:gridCol w="1499472">
                  <a:extLst>
                    <a:ext uri="{9D8B030D-6E8A-4147-A177-3AD203B41FA5}">
                      <a16:colId xmlns:a16="http://schemas.microsoft.com/office/drawing/2014/main" val="3907787858"/>
                    </a:ext>
                  </a:extLst>
                </a:gridCol>
                <a:gridCol w="1480959">
                  <a:extLst>
                    <a:ext uri="{9D8B030D-6E8A-4147-A177-3AD203B41FA5}">
                      <a16:colId xmlns:a16="http://schemas.microsoft.com/office/drawing/2014/main" val="1366730035"/>
                    </a:ext>
                  </a:extLst>
                </a:gridCol>
              </a:tblGrid>
              <a:tr h="497102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Wins op gewone Goldens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100,148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100,148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100,148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100,148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100,148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100,148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2074000"/>
                  </a:ext>
                </a:extLst>
              </a:tr>
              <a:tr h="497102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Income tax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 -28,041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 -28,041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 -28,041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 -28,041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 -28,041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 -28,041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8040659"/>
                  </a:ext>
                </a:extLst>
              </a:tr>
              <a:tr h="497102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Nett after tax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  72,107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  72,107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  72,107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  72,107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  72,107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  72,107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2473908"/>
                  </a:ext>
                </a:extLst>
              </a:tr>
              <a:tr h="497102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NPV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1" i="0" u="none" strike="noStrike" dirty="0">
                          <a:effectLst/>
                          <a:latin typeface="Tahom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504,747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576,853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648,960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721,067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793,173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 dirty="0">
                          <a:effectLst/>
                          <a:latin typeface="Tahoma" panose="020B0604030504040204" pitchFamily="34" charset="0"/>
                        </a:rPr>
                        <a:t>           865,280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7791150"/>
                  </a:ext>
                </a:extLst>
              </a:tr>
            </a:tbl>
          </a:graphicData>
        </a:graphic>
      </p:graphicFrame>
      <p:sp>
        <p:nvSpPr>
          <p:cNvPr id="5" name="Arrow: Up 4">
            <a:extLst>
              <a:ext uri="{FF2B5EF4-FFF2-40B4-BE49-F238E27FC236}">
                <a16:creationId xmlns:a16="http://schemas.microsoft.com/office/drawing/2014/main" id="{4ADAC855-6323-4E5C-9128-6402BE6D5BEC}"/>
              </a:ext>
            </a:extLst>
          </p:cNvPr>
          <p:cNvSpPr/>
          <p:nvPr/>
        </p:nvSpPr>
        <p:spPr>
          <a:xfrm>
            <a:off x="5459896" y="3429000"/>
            <a:ext cx="410817" cy="662771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879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000000-0008-0000-1600-000003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91963" y="6983413"/>
            <a:ext cx="1671637" cy="919162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18B5E0-45C8-464B-AB93-667B85390E57}"/>
              </a:ext>
            </a:extLst>
          </p:cNvPr>
          <p:cNvGraphicFramePr>
            <a:graphicFrameLocks noGrp="1"/>
          </p:cNvGraphicFramePr>
          <p:nvPr/>
        </p:nvGraphicFramePr>
        <p:xfrm>
          <a:off x="2451590" y="75162"/>
          <a:ext cx="6515098" cy="695325"/>
        </p:xfrm>
        <a:graphic>
          <a:graphicData uri="http://schemas.openxmlformats.org/drawingml/2006/table">
            <a:tbl>
              <a:tblPr/>
              <a:tblGrid>
                <a:gridCol w="1008176">
                  <a:extLst>
                    <a:ext uri="{9D8B030D-6E8A-4147-A177-3AD203B41FA5}">
                      <a16:colId xmlns:a16="http://schemas.microsoft.com/office/drawing/2014/main" val="3550736302"/>
                    </a:ext>
                  </a:extLst>
                </a:gridCol>
                <a:gridCol w="798932">
                  <a:extLst>
                    <a:ext uri="{9D8B030D-6E8A-4147-A177-3AD203B41FA5}">
                      <a16:colId xmlns:a16="http://schemas.microsoft.com/office/drawing/2014/main" val="4099388948"/>
                    </a:ext>
                  </a:extLst>
                </a:gridCol>
                <a:gridCol w="941598">
                  <a:extLst>
                    <a:ext uri="{9D8B030D-6E8A-4147-A177-3AD203B41FA5}">
                      <a16:colId xmlns:a16="http://schemas.microsoft.com/office/drawing/2014/main" val="806996747"/>
                    </a:ext>
                  </a:extLst>
                </a:gridCol>
                <a:gridCol w="941598">
                  <a:extLst>
                    <a:ext uri="{9D8B030D-6E8A-4147-A177-3AD203B41FA5}">
                      <a16:colId xmlns:a16="http://schemas.microsoft.com/office/drawing/2014/main" val="2724526599"/>
                    </a:ext>
                  </a:extLst>
                </a:gridCol>
                <a:gridCol w="941598">
                  <a:extLst>
                    <a:ext uri="{9D8B030D-6E8A-4147-A177-3AD203B41FA5}">
                      <a16:colId xmlns:a16="http://schemas.microsoft.com/office/drawing/2014/main" val="315794265"/>
                    </a:ext>
                  </a:extLst>
                </a:gridCol>
                <a:gridCol w="941598">
                  <a:extLst>
                    <a:ext uri="{9D8B030D-6E8A-4147-A177-3AD203B41FA5}">
                      <a16:colId xmlns:a16="http://schemas.microsoft.com/office/drawing/2014/main" val="1959565799"/>
                    </a:ext>
                  </a:extLst>
                </a:gridCol>
                <a:gridCol w="941598">
                  <a:extLst>
                    <a:ext uri="{9D8B030D-6E8A-4147-A177-3AD203B41FA5}">
                      <a16:colId xmlns:a16="http://schemas.microsoft.com/office/drawing/2014/main" val="3510591713"/>
                    </a:ext>
                  </a:extLst>
                </a:gridCol>
              </a:tblGrid>
              <a:tr h="28575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effectLst/>
                          <a:latin typeface="Tahoma" panose="020B0604030504040204" pitchFamily="34" charset="0"/>
                        </a:rPr>
                        <a:t>Benchmarking Survey:  2018/19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93837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8337610"/>
                  </a:ext>
                </a:extLst>
              </a:tr>
              <a:tr h="24765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Tahoma" panose="020B0604030504040204" pitchFamily="34" charset="0"/>
                        </a:rPr>
                        <a:t>Capital allocation and returns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605095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338BBAF-D7A7-4449-B58F-B592FB7C24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379241"/>
              </p:ext>
            </p:extLst>
          </p:nvPr>
        </p:nvGraphicFramePr>
        <p:xfrm>
          <a:off x="0" y="953766"/>
          <a:ext cx="12191998" cy="3230010"/>
        </p:xfrm>
        <a:graphic>
          <a:graphicData uri="http://schemas.openxmlformats.org/drawingml/2006/table">
            <a:tbl>
              <a:tblPr/>
              <a:tblGrid>
                <a:gridCol w="437322">
                  <a:extLst>
                    <a:ext uri="{9D8B030D-6E8A-4147-A177-3AD203B41FA5}">
                      <a16:colId xmlns:a16="http://schemas.microsoft.com/office/drawing/2014/main" val="2563776367"/>
                    </a:ext>
                  </a:extLst>
                </a:gridCol>
                <a:gridCol w="2207157">
                  <a:extLst>
                    <a:ext uri="{9D8B030D-6E8A-4147-A177-3AD203B41FA5}">
                      <a16:colId xmlns:a16="http://schemas.microsoft.com/office/drawing/2014/main" val="3576173701"/>
                    </a:ext>
                  </a:extLst>
                </a:gridCol>
                <a:gridCol w="1191207">
                  <a:extLst>
                    <a:ext uri="{9D8B030D-6E8A-4147-A177-3AD203B41FA5}">
                      <a16:colId xmlns:a16="http://schemas.microsoft.com/office/drawing/2014/main" val="1499574771"/>
                    </a:ext>
                  </a:extLst>
                </a:gridCol>
                <a:gridCol w="1206096">
                  <a:extLst>
                    <a:ext uri="{9D8B030D-6E8A-4147-A177-3AD203B41FA5}">
                      <a16:colId xmlns:a16="http://schemas.microsoft.com/office/drawing/2014/main" val="844993551"/>
                    </a:ext>
                  </a:extLst>
                </a:gridCol>
                <a:gridCol w="1206096">
                  <a:extLst>
                    <a:ext uri="{9D8B030D-6E8A-4147-A177-3AD203B41FA5}">
                      <a16:colId xmlns:a16="http://schemas.microsoft.com/office/drawing/2014/main" val="3308700495"/>
                    </a:ext>
                  </a:extLst>
                </a:gridCol>
                <a:gridCol w="1206096">
                  <a:extLst>
                    <a:ext uri="{9D8B030D-6E8A-4147-A177-3AD203B41FA5}">
                      <a16:colId xmlns:a16="http://schemas.microsoft.com/office/drawing/2014/main" val="3606879380"/>
                    </a:ext>
                  </a:extLst>
                </a:gridCol>
                <a:gridCol w="1206096">
                  <a:extLst>
                    <a:ext uri="{9D8B030D-6E8A-4147-A177-3AD203B41FA5}">
                      <a16:colId xmlns:a16="http://schemas.microsoft.com/office/drawing/2014/main" val="2617789706"/>
                    </a:ext>
                  </a:extLst>
                </a:gridCol>
                <a:gridCol w="1206096">
                  <a:extLst>
                    <a:ext uri="{9D8B030D-6E8A-4147-A177-3AD203B41FA5}">
                      <a16:colId xmlns:a16="http://schemas.microsoft.com/office/drawing/2014/main" val="1489905506"/>
                    </a:ext>
                  </a:extLst>
                </a:gridCol>
                <a:gridCol w="1191207">
                  <a:extLst>
                    <a:ext uri="{9D8B030D-6E8A-4147-A177-3AD203B41FA5}">
                      <a16:colId xmlns:a16="http://schemas.microsoft.com/office/drawing/2014/main" val="972013611"/>
                    </a:ext>
                  </a:extLst>
                </a:gridCol>
                <a:gridCol w="1134625">
                  <a:extLst>
                    <a:ext uri="{9D8B030D-6E8A-4147-A177-3AD203B41FA5}">
                      <a16:colId xmlns:a16="http://schemas.microsoft.com/office/drawing/2014/main" val="1540467060"/>
                    </a:ext>
                  </a:extLst>
                </a:gridCol>
              </a:tblGrid>
              <a:tr h="255853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Jaar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9095403"/>
                  </a:ext>
                </a:extLst>
              </a:tr>
              <a:tr h="255853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Uitvloei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-161,042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-161,042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-161,042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-161,042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-161,042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-161,042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-161,042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-161,042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4855408"/>
                  </a:ext>
                </a:extLst>
              </a:tr>
              <a:tr h="505277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50" b="0" i="0" u="none" strike="noStrike">
                          <a:effectLst/>
                          <a:latin typeface="Tahoma" panose="020B0604030504040204" pitchFamily="34" charset="0"/>
                        </a:rPr>
                        <a:t>Invloei @ 75% beste praktyk Pink Ladies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365,449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365,449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365,449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365,449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365,449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365,449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365,449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365,449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4645123"/>
                  </a:ext>
                </a:extLst>
              </a:tr>
              <a:tr h="255853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204,407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204,407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204,407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204,407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204,407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204,407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204,407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204,407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9025479"/>
                  </a:ext>
                </a:extLst>
              </a:tr>
              <a:tr h="255853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IRR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Income tax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 -57,234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 -57,234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 -57,234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 -57,234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 -57,234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 -57,234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 -57,234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-57,234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8066750"/>
                  </a:ext>
                </a:extLst>
              </a:tr>
              <a:tr h="255853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Capital development allowance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0613834"/>
                  </a:ext>
                </a:extLst>
              </a:tr>
              <a:tr h="2558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 dirty="0">
                          <a:effectLst/>
                          <a:latin typeface="Tahoma" panose="020B0604030504040204" pitchFamily="34" charset="0"/>
                        </a:rPr>
                        <a:t>15%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Nett after tax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147,173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147,173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147,173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147,173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147,173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147,173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147,173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147,173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2206044"/>
                  </a:ext>
                </a:extLst>
              </a:tr>
              <a:tr h="255853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NPV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R716,594.51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801,607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948,780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1,095,953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1,243,127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1,390,300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1,537,473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1,684,646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 dirty="0">
                          <a:effectLst/>
                          <a:latin typeface="Tahoma" panose="020B0604030504040204" pitchFamily="34" charset="0"/>
                        </a:rPr>
                        <a:t>       1,831,819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071047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D31FB19-7A9E-4036-8DC9-C71285A3FC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418847"/>
              </p:ext>
            </p:extLst>
          </p:nvPr>
        </p:nvGraphicFramePr>
        <p:xfrm>
          <a:off x="2" y="4808380"/>
          <a:ext cx="12191998" cy="1708496"/>
        </p:xfrm>
        <a:graphic>
          <a:graphicData uri="http://schemas.openxmlformats.org/drawingml/2006/table">
            <a:tbl>
              <a:tblPr/>
              <a:tblGrid>
                <a:gridCol w="405010">
                  <a:extLst>
                    <a:ext uri="{9D8B030D-6E8A-4147-A177-3AD203B41FA5}">
                      <a16:colId xmlns:a16="http://schemas.microsoft.com/office/drawing/2014/main" val="3351436495"/>
                    </a:ext>
                  </a:extLst>
                </a:gridCol>
                <a:gridCol w="2239469">
                  <a:extLst>
                    <a:ext uri="{9D8B030D-6E8A-4147-A177-3AD203B41FA5}">
                      <a16:colId xmlns:a16="http://schemas.microsoft.com/office/drawing/2014/main" val="4180705574"/>
                    </a:ext>
                  </a:extLst>
                </a:gridCol>
                <a:gridCol w="1191207">
                  <a:extLst>
                    <a:ext uri="{9D8B030D-6E8A-4147-A177-3AD203B41FA5}">
                      <a16:colId xmlns:a16="http://schemas.microsoft.com/office/drawing/2014/main" val="2919061200"/>
                    </a:ext>
                  </a:extLst>
                </a:gridCol>
                <a:gridCol w="1206096">
                  <a:extLst>
                    <a:ext uri="{9D8B030D-6E8A-4147-A177-3AD203B41FA5}">
                      <a16:colId xmlns:a16="http://schemas.microsoft.com/office/drawing/2014/main" val="1416460262"/>
                    </a:ext>
                  </a:extLst>
                </a:gridCol>
                <a:gridCol w="1206096">
                  <a:extLst>
                    <a:ext uri="{9D8B030D-6E8A-4147-A177-3AD203B41FA5}">
                      <a16:colId xmlns:a16="http://schemas.microsoft.com/office/drawing/2014/main" val="1351206179"/>
                    </a:ext>
                  </a:extLst>
                </a:gridCol>
                <a:gridCol w="1206096">
                  <a:extLst>
                    <a:ext uri="{9D8B030D-6E8A-4147-A177-3AD203B41FA5}">
                      <a16:colId xmlns:a16="http://schemas.microsoft.com/office/drawing/2014/main" val="1559901604"/>
                    </a:ext>
                  </a:extLst>
                </a:gridCol>
                <a:gridCol w="1206096">
                  <a:extLst>
                    <a:ext uri="{9D8B030D-6E8A-4147-A177-3AD203B41FA5}">
                      <a16:colId xmlns:a16="http://schemas.microsoft.com/office/drawing/2014/main" val="1139787950"/>
                    </a:ext>
                  </a:extLst>
                </a:gridCol>
                <a:gridCol w="1206096">
                  <a:extLst>
                    <a:ext uri="{9D8B030D-6E8A-4147-A177-3AD203B41FA5}">
                      <a16:colId xmlns:a16="http://schemas.microsoft.com/office/drawing/2014/main" val="2233272146"/>
                    </a:ext>
                  </a:extLst>
                </a:gridCol>
                <a:gridCol w="1191207">
                  <a:extLst>
                    <a:ext uri="{9D8B030D-6E8A-4147-A177-3AD203B41FA5}">
                      <a16:colId xmlns:a16="http://schemas.microsoft.com/office/drawing/2014/main" val="1470205523"/>
                    </a:ext>
                  </a:extLst>
                </a:gridCol>
                <a:gridCol w="1134625">
                  <a:extLst>
                    <a:ext uri="{9D8B030D-6E8A-4147-A177-3AD203B41FA5}">
                      <a16:colId xmlns:a16="http://schemas.microsoft.com/office/drawing/2014/main" val="1076166306"/>
                    </a:ext>
                  </a:extLst>
                </a:gridCol>
              </a:tblGrid>
              <a:tr h="427124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Wins op gewone Goldens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100,148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100,148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100,148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100,148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100,148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100,148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100,148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100,148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603582"/>
                  </a:ext>
                </a:extLst>
              </a:tr>
              <a:tr h="427124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Income tax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 -28,041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 -28,041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 -28,041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 -28,041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 -28,041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 -28,041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  -28,041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           -28,041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9214225"/>
                  </a:ext>
                </a:extLst>
              </a:tr>
              <a:tr h="427124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Nett after tax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  72,107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  72,107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  72,107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  72,107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  72,107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  72,107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  72,107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 72,107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1825820"/>
                  </a:ext>
                </a:extLst>
              </a:tr>
              <a:tr h="427124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NPV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R574,208.98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   937,387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1,009,493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1,081,600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1,153,707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1,225,813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1,297,920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       1,370,027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 dirty="0">
                          <a:effectLst/>
                          <a:latin typeface="Tahoma" panose="020B0604030504040204" pitchFamily="34" charset="0"/>
                        </a:rPr>
                        <a:t>       1,442,133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673796"/>
                  </a:ext>
                </a:extLst>
              </a:tr>
            </a:tbl>
          </a:graphicData>
        </a:graphic>
      </p:graphicFrame>
      <p:sp>
        <p:nvSpPr>
          <p:cNvPr id="8" name="Arrow: Up-Down 7">
            <a:extLst>
              <a:ext uri="{FF2B5EF4-FFF2-40B4-BE49-F238E27FC236}">
                <a16:creationId xmlns:a16="http://schemas.microsoft.com/office/drawing/2014/main" id="{23FD5F71-1CF5-4544-B89A-FD7F635B3185}"/>
              </a:ext>
            </a:extLst>
          </p:cNvPr>
          <p:cNvSpPr/>
          <p:nvPr/>
        </p:nvSpPr>
        <p:spPr>
          <a:xfrm>
            <a:off x="6308035" y="4203780"/>
            <a:ext cx="318052" cy="606759"/>
          </a:xfrm>
          <a:prstGeom prst="upDownArrow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242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A75E926-CF44-4A02-A729-9F1CC5DD0AE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431" y="-3200400"/>
            <a:ext cx="7771765" cy="100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9AF5BB-A656-4CC7-9DA7-C252A5FF3384}"/>
              </a:ext>
            </a:extLst>
          </p:cNvPr>
          <p:cNvSpPr txBox="1"/>
          <p:nvPr/>
        </p:nvSpPr>
        <p:spPr>
          <a:xfrm>
            <a:off x="7261817" y="3829878"/>
            <a:ext cx="29949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P1.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1798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6" y="121576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2018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32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99DF286-5152-44FE-812F-A8C3783217B9}"/>
              </a:ext>
            </a:extLst>
          </p:cNvPr>
          <p:cNvSpPr/>
          <p:nvPr/>
        </p:nvSpPr>
        <p:spPr>
          <a:xfrm>
            <a:off x="2628571" y="5680"/>
            <a:ext cx="63912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</a:rPr>
              <a:t>NETTO WINS PER PRODUSERENDE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HEKTAAR</a:t>
            </a:r>
            <a:r>
              <a:rPr lang="en-US" sz="1600" b="1" dirty="0">
                <a:latin typeface="Times New Roman" panose="02020603050405020304" pitchFamily="18" charset="0"/>
              </a:rPr>
              <a:t>  2018/2019 JAAR</a:t>
            </a:r>
            <a:r>
              <a:rPr lang="en-US" sz="1600" dirty="0"/>
              <a:t>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6B42E59-190F-48DC-8C6D-31DB082C7B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988298"/>
              </p:ext>
            </p:extLst>
          </p:nvPr>
        </p:nvGraphicFramePr>
        <p:xfrm>
          <a:off x="1868211" y="389141"/>
          <a:ext cx="8455578" cy="6198011"/>
        </p:xfrm>
        <a:graphic>
          <a:graphicData uri="http://schemas.openxmlformats.org/drawingml/2006/table">
            <a:tbl>
              <a:tblPr/>
              <a:tblGrid>
                <a:gridCol w="4446862">
                  <a:extLst>
                    <a:ext uri="{9D8B030D-6E8A-4147-A177-3AD203B41FA5}">
                      <a16:colId xmlns:a16="http://schemas.microsoft.com/office/drawing/2014/main" val="2319721589"/>
                    </a:ext>
                  </a:extLst>
                </a:gridCol>
                <a:gridCol w="1072479">
                  <a:extLst>
                    <a:ext uri="{9D8B030D-6E8A-4147-A177-3AD203B41FA5}">
                      <a16:colId xmlns:a16="http://schemas.microsoft.com/office/drawing/2014/main" val="891489646"/>
                    </a:ext>
                  </a:extLst>
                </a:gridCol>
                <a:gridCol w="1706811">
                  <a:extLst>
                    <a:ext uri="{9D8B030D-6E8A-4147-A177-3AD203B41FA5}">
                      <a16:colId xmlns:a16="http://schemas.microsoft.com/office/drawing/2014/main" val="766009010"/>
                    </a:ext>
                  </a:extLst>
                </a:gridCol>
                <a:gridCol w="1229426">
                  <a:extLst>
                    <a:ext uri="{9D8B030D-6E8A-4147-A177-3AD203B41FA5}">
                      <a16:colId xmlns:a16="http://schemas.microsoft.com/office/drawing/2014/main" val="3488038773"/>
                    </a:ext>
                  </a:extLst>
                </a:gridCol>
              </a:tblGrid>
              <a:tr h="14944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Per 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Beste per 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Verskil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178142"/>
                  </a:ext>
                </a:extLst>
              </a:tr>
              <a:tr h="14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Gem’18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 25 % 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per 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016642"/>
                  </a:ext>
                </a:extLst>
              </a:tr>
              <a:tr h="14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948271"/>
                  </a:ext>
                </a:extLst>
              </a:tr>
              <a:tr h="22393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Times New Roman" panose="02020603050405020304" pitchFamily="18" charset="0"/>
                        </a:rPr>
                        <a:t>Inkomste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236,837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286,298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49,460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427437"/>
                  </a:ext>
                </a:extLst>
              </a:tr>
              <a:tr h="14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Times New Roman" panose="02020603050405020304" pitchFamily="18" charset="0"/>
                        </a:rPr>
                        <a:t>(Inkomste per draende hektaar):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264,371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308,092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43,721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803831"/>
                  </a:ext>
                </a:extLst>
              </a:tr>
              <a:tr h="14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Min </a:t>
                      </a:r>
                      <a:r>
                        <a:rPr lang="en-US" sz="14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Uitgawes</a:t>
                      </a:r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161,042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159,585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  (1,457)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037707"/>
                  </a:ext>
                </a:extLst>
              </a:tr>
              <a:tr h="14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Totale</a:t>
                      </a:r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arbeidskoste</a:t>
                      </a:r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76,935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76,653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     (282)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810488"/>
                  </a:ext>
                </a:extLst>
              </a:tr>
              <a:tr h="14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en-US" sz="14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Uitgesluit</a:t>
                      </a:r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winsdeel</a:t>
                      </a:r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199733"/>
                  </a:ext>
                </a:extLst>
              </a:tr>
              <a:tr h="14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Winsdeel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1,826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2,819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       993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204883"/>
                  </a:ext>
                </a:extLst>
              </a:tr>
              <a:tr h="14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Oesbeskermning</a:t>
                      </a:r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23,723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23,052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     (671)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940016"/>
                  </a:ext>
                </a:extLst>
              </a:tr>
              <a:tr h="14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en-US" sz="14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Ingesluit</a:t>
                      </a:r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onkruidoder</a:t>
                      </a:r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480793"/>
                  </a:ext>
                </a:extLst>
              </a:tr>
              <a:tr h="14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Kunsmis</a:t>
                      </a:r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5,696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5,598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       (98)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691244"/>
                  </a:ext>
                </a:extLst>
              </a:tr>
              <a:tr h="14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Reparasies</a:t>
                      </a:r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11,482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11,787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       305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059781"/>
                  </a:ext>
                </a:extLst>
              </a:tr>
              <a:tr h="14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en-US" sz="14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uitgesluit</a:t>
                      </a:r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geboue</a:t>
                      </a:r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915193"/>
                  </a:ext>
                </a:extLst>
              </a:tr>
              <a:tr h="14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Reparasies</a:t>
                      </a:r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geboue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5,228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4,972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          (256)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22719"/>
                  </a:ext>
                </a:extLst>
              </a:tr>
              <a:tr h="14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Brandstof</a:t>
                      </a:r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&amp; </a:t>
                      </a:r>
                      <a:r>
                        <a:rPr lang="en-US" sz="14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olie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8,065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8,136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         70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100134"/>
                  </a:ext>
                </a:extLst>
              </a:tr>
              <a:tr h="14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Vervoer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4,901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4,911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         10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572957"/>
                  </a:ext>
                </a:extLst>
              </a:tr>
              <a:tr h="14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Elektrisiteit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6,129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6,070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       (59)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953950"/>
                  </a:ext>
                </a:extLst>
              </a:tr>
              <a:tr h="14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Mulch, chips, </a:t>
                      </a:r>
                      <a:r>
                        <a:rPr lang="en-US" sz="14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kompos</a:t>
                      </a:r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en-US" sz="14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strooi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780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imes New Roman" panose="02020603050405020304" pitchFamily="18" charset="0"/>
                        </a:rPr>
                        <a:t>755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       (24)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905490"/>
                  </a:ext>
                </a:extLst>
              </a:tr>
              <a:tr h="14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Huur</a:t>
                      </a:r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(</a:t>
                      </a:r>
                      <a:r>
                        <a:rPr lang="en-US" sz="14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Plaastoerusting</a:t>
                      </a:r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&amp; Bye)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2,864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2,839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       (25)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579449"/>
                  </a:ext>
                </a:extLst>
              </a:tr>
              <a:tr h="14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Boordbenodighede</a:t>
                      </a:r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&amp; </a:t>
                      </a:r>
                      <a:r>
                        <a:rPr lang="en-US" sz="14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tegniese</a:t>
                      </a:r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koste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3,068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2,953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     (115)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38579"/>
                  </a:ext>
                </a:extLst>
              </a:tr>
              <a:tr h="14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Versekering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2,041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imes New Roman" panose="02020603050405020304" pitchFamily="18" charset="0"/>
                        </a:rPr>
                        <a:t>1,260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     (781)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545795"/>
                  </a:ext>
                </a:extLst>
              </a:tr>
              <a:tr h="14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Water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1,076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imes New Roman" panose="02020603050405020304" pitchFamily="18" charset="0"/>
                        </a:rPr>
                        <a:t>1,280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       204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427206"/>
                  </a:ext>
                </a:extLst>
              </a:tr>
              <a:tr h="14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Sekuriteit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1,228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1,251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         24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273733"/>
                  </a:ext>
                </a:extLst>
              </a:tr>
              <a:tr h="14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Telefoon</a:t>
                      </a:r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&amp; internet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643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609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       (34)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072393"/>
                  </a:ext>
                </a:extLst>
              </a:tr>
              <a:tr h="14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Ander </a:t>
                      </a:r>
                      <a:r>
                        <a:rPr lang="en-US" sz="14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uitgawes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4,579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imes New Roman" panose="02020603050405020304" pitchFamily="18" charset="0"/>
                        </a:rPr>
                        <a:t>4,641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         61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98589"/>
                  </a:ext>
                </a:extLst>
              </a:tr>
              <a:tr h="14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816152"/>
                  </a:ext>
                </a:extLst>
              </a:tr>
              <a:tr h="158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Wins/- verlies per produserende hektaar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75,795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117,372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50,917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612410"/>
                  </a:ext>
                </a:extLst>
              </a:tr>
              <a:tr h="158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Produksie per hektaar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260729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9A50DA9-BB08-413A-BEAD-B6F0D2D9303F}"/>
              </a:ext>
            </a:extLst>
          </p:cNvPr>
          <p:cNvSpPr txBox="1"/>
          <p:nvPr/>
        </p:nvSpPr>
        <p:spPr>
          <a:xfrm>
            <a:off x="195476" y="0"/>
            <a:ext cx="7958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000" dirty="0"/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1471541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6" y="121576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2018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32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EA06BD7-2C70-4B4C-B91C-DB257DCEB3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372490"/>
              </p:ext>
            </p:extLst>
          </p:nvPr>
        </p:nvGraphicFramePr>
        <p:xfrm>
          <a:off x="771693" y="369332"/>
          <a:ext cx="9514934" cy="6187440"/>
        </p:xfrm>
        <a:graphic>
          <a:graphicData uri="http://schemas.openxmlformats.org/drawingml/2006/table">
            <a:tbl>
              <a:tblPr/>
              <a:tblGrid>
                <a:gridCol w="3366365">
                  <a:extLst>
                    <a:ext uri="{9D8B030D-6E8A-4147-A177-3AD203B41FA5}">
                      <a16:colId xmlns:a16="http://schemas.microsoft.com/office/drawing/2014/main" val="1700727826"/>
                    </a:ext>
                  </a:extLst>
                </a:gridCol>
                <a:gridCol w="811888">
                  <a:extLst>
                    <a:ext uri="{9D8B030D-6E8A-4147-A177-3AD203B41FA5}">
                      <a16:colId xmlns:a16="http://schemas.microsoft.com/office/drawing/2014/main" val="2364244838"/>
                    </a:ext>
                  </a:extLst>
                </a:gridCol>
                <a:gridCol w="1292091">
                  <a:extLst>
                    <a:ext uri="{9D8B030D-6E8A-4147-A177-3AD203B41FA5}">
                      <a16:colId xmlns:a16="http://schemas.microsoft.com/office/drawing/2014/main" val="4049627101"/>
                    </a:ext>
                  </a:extLst>
                </a:gridCol>
                <a:gridCol w="930701">
                  <a:extLst>
                    <a:ext uri="{9D8B030D-6E8A-4147-A177-3AD203B41FA5}">
                      <a16:colId xmlns:a16="http://schemas.microsoft.com/office/drawing/2014/main" val="2290801850"/>
                    </a:ext>
                  </a:extLst>
                </a:gridCol>
                <a:gridCol w="811888">
                  <a:extLst>
                    <a:ext uri="{9D8B030D-6E8A-4147-A177-3AD203B41FA5}">
                      <a16:colId xmlns:a16="http://schemas.microsoft.com/office/drawing/2014/main" val="2637021825"/>
                    </a:ext>
                  </a:extLst>
                </a:gridCol>
                <a:gridCol w="1366348">
                  <a:extLst>
                    <a:ext uri="{9D8B030D-6E8A-4147-A177-3AD203B41FA5}">
                      <a16:colId xmlns:a16="http://schemas.microsoft.com/office/drawing/2014/main" val="829891216"/>
                    </a:ext>
                  </a:extLst>
                </a:gridCol>
                <a:gridCol w="935653">
                  <a:extLst>
                    <a:ext uri="{9D8B030D-6E8A-4147-A177-3AD203B41FA5}">
                      <a16:colId xmlns:a16="http://schemas.microsoft.com/office/drawing/2014/main" val="3816261271"/>
                    </a:ext>
                  </a:extLst>
                </a:gridCol>
              </a:tblGrid>
              <a:tr h="14944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Per 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Beste per 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Verskil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Per ton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Beste per ton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Verskil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7770878"/>
                  </a:ext>
                </a:extLst>
              </a:tr>
              <a:tr h="14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Gem’18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 25 % 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per 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Gem’18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 25 % 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per ton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2123035"/>
                  </a:ext>
                </a:extLst>
              </a:tr>
              <a:tr h="14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382185"/>
                  </a:ext>
                </a:extLst>
              </a:tr>
              <a:tr h="14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Times New Roman" panose="02020603050405020304" pitchFamily="18" charset="0"/>
                        </a:rPr>
                        <a:t>Inkomste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236,837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286,298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49,460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3,920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4,246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327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5104663"/>
                  </a:ext>
                </a:extLst>
              </a:tr>
              <a:tr h="14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Times New Roman" panose="02020603050405020304" pitchFamily="18" charset="0"/>
                        </a:rPr>
                        <a:t>(Inkomste per draende hektaar):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264,371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308,092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43,721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4,375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4,569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2507544"/>
                  </a:ext>
                </a:extLst>
              </a:tr>
              <a:tr h="14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Min </a:t>
                      </a:r>
                      <a:r>
                        <a:rPr lang="en-US" sz="14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Uitgawes</a:t>
                      </a:r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161,042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159,585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  (1,457)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2,665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2,367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(298)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883602"/>
                  </a:ext>
                </a:extLst>
              </a:tr>
              <a:tr h="14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Totale</a:t>
                      </a:r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arbeidskoste</a:t>
                      </a:r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76,935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76,653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     (282)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1,273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1,137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(136)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2027394"/>
                  </a:ext>
                </a:extLst>
              </a:tr>
              <a:tr h="14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en-US" sz="14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Uitgesluit</a:t>
                      </a:r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winsdeel</a:t>
                      </a:r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4004028"/>
                  </a:ext>
                </a:extLst>
              </a:tr>
              <a:tr h="14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Winsdeel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1,826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2,819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       993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30.2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41.8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903414"/>
                  </a:ext>
                </a:extLst>
              </a:tr>
              <a:tr h="14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Oesbeskermning</a:t>
                      </a:r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23,723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23,052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     (671)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393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342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(51)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3564991"/>
                  </a:ext>
                </a:extLst>
              </a:tr>
              <a:tr h="14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en-US" sz="14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Ingesluit</a:t>
                      </a:r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onkruidoder</a:t>
                      </a:r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7209947"/>
                  </a:ext>
                </a:extLst>
              </a:tr>
              <a:tr h="14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Kunsmis</a:t>
                      </a:r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5,696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5,598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       (98)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(11)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254378"/>
                  </a:ext>
                </a:extLst>
              </a:tr>
              <a:tr h="14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Reparasies</a:t>
                      </a:r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11,482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11,787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       305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190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(15)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3663855"/>
                  </a:ext>
                </a:extLst>
              </a:tr>
              <a:tr h="14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en-US" sz="14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uitgesluit</a:t>
                      </a:r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geboue</a:t>
                      </a:r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6442659"/>
                  </a:ext>
                </a:extLst>
              </a:tr>
              <a:tr h="14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Reparasies</a:t>
                      </a:r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geboue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5,228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4,972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          (256)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(13)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530539"/>
                  </a:ext>
                </a:extLst>
              </a:tr>
              <a:tr h="14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Brandstof</a:t>
                      </a:r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&amp; </a:t>
                      </a:r>
                      <a:r>
                        <a:rPr lang="en-US" sz="14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olie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8,065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8,136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         70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133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(13)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6655007"/>
                  </a:ext>
                </a:extLst>
              </a:tr>
              <a:tr h="14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Vervoer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4,901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4,911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         10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(8)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0532622"/>
                  </a:ext>
                </a:extLst>
              </a:tr>
              <a:tr h="14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Elektrisiteit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6,129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6,070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       (59)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101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(11)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536376"/>
                  </a:ext>
                </a:extLst>
              </a:tr>
              <a:tr h="14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Mulch, chips, </a:t>
                      </a:r>
                      <a:r>
                        <a:rPr lang="en-US" sz="14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kompos</a:t>
                      </a:r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en-US" sz="14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strooi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780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imes New Roman" panose="02020603050405020304" pitchFamily="18" charset="0"/>
                        </a:rPr>
                        <a:t>755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       (24)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(2)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1162309"/>
                  </a:ext>
                </a:extLst>
              </a:tr>
              <a:tr h="14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Huur</a:t>
                      </a:r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(</a:t>
                      </a:r>
                      <a:r>
                        <a:rPr lang="en-US" sz="14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Plaastoerusting</a:t>
                      </a:r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&amp; Bye)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2,864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2,839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       (25)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(5)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187814"/>
                  </a:ext>
                </a:extLst>
              </a:tr>
              <a:tr h="14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Boordbenodighede</a:t>
                      </a:r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&amp; </a:t>
                      </a:r>
                      <a:r>
                        <a:rPr lang="en-US" sz="14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tegniese</a:t>
                      </a:r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koste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3,068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2,953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     (115)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(7)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5214120"/>
                  </a:ext>
                </a:extLst>
              </a:tr>
              <a:tr h="14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Versekering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2,041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imes New Roman" panose="02020603050405020304" pitchFamily="18" charset="0"/>
                        </a:rPr>
                        <a:t>1,260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     (781)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(15)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1131758"/>
                  </a:ext>
                </a:extLst>
              </a:tr>
              <a:tr h="14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Water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1,076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imes New Roman" panose="02020603050405020304" pitchFamily="18" charset="0"/>
                        </a:rPr>
                        <a:t>1,280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       204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8521789"/>
                  </a:ext>
                </a:extLst>
              </a:tr>
              <a:tr h="14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Sekuriteit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1,228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1,251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         24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18.6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(2)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8354527"/>
                  </a:ext>
                </a:extLst>
              </a:tr>
              <a:tr h="14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Telefoon</a:t>
                      </a:r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&amp; internet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643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609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       (34)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(2)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0587762"/>
                  </a:ext>
                </a:extLst>
              </a:tr>
              <a:tr h="14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Ander </a:t>
                      </a:r>
                      <a:r>
                        <a:rPr lang="en-US" sz="14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uitgawes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4,579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imes New Roman" panose="02020603050405020304" pitchFamily="18" charset="0"/>
                        </a:rPr>
                        <a:t>4,641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         61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(7)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1317814"/>
                  </a:ext>
                </a:extLst>
              </a:tr>
              <a:tr h="14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6898290"/>
                  </a:ext>
                </a:extLst>
              </a:tr>
              <a:tr h="158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Wins/- verlies per produserende hektaar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75,795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117,372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50,917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imes New Roman" panose="02020603050405020304" pitchFamily="18" charset="0"/>
                        </a:rPr>
                        <a:t>1,254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1,879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625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3123552"/>
                  </a:ext>
                </a:extLst>
              </a:tr>
              <a:tr h="158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</a:rPr>
                        <a:t>Produksie per hektaar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581388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1C0A63E9-5054-4A96-8E44-048CBEBA8873}"/>
              </a:ext>
            </a:extLst>
          </p:cNvPr>
          <p:cNvSpPr/>
          <p:nvPr/>
        </p:nvSpPr>
        <p:spPr>
          <a:xfrm>
            <a:off x="2963522" y="0"/>
            <a:ext cx="5807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</a:rPr>
              <a:t>NETTO WINS PER PRODUSERENDE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TON</a:t>
            </a:r>
            <a:r>
              <a:rPr lang="en-US" sz="1600" b="1" dirty="0">
                <a:latin typeface="Times New Roman" panose="02020603050405020304" pitchFamily="18" charset="0"/>
              </a:rPr>
              <a:t>  2018/2019 JAAR</a:t>
            </a:r>
            <a:r>
              <a:rPr lang="en-US" sz="16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DC6282-F2AF-46FE-A6F3-272BD4FCF7DF}"/>
              </a:ext>
            </a:extLst>
          </p:cNvPr>
          <p:cNvSpPr txBox="1"/>
          <p:nvPr/>
        </p:nvSpPr>
        <p:spPr>
          <a:xfrm>
            <a:off x="195476" y="0"/>
            <a:ext cx="7958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000" dirty="0"/>
              <a:t>32</a:t>
            </a:r>
            <a:endParaRPr lang="en-US" sz="3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5D87CE-29F7-4514-A1AF-F741A8EECA23}"/>
              </a:ext>
            </a:extLst>
          </p:cNvPr>
          <p:cNvSpPr txBox="1"/>
          <p:nvPr/>
        </p:nvSpPr>
        <p:spPr>
          <a:xfrm>
            <a:off x="10286627" y="6096000"/>
            <a:ext cx="1905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+50%         </a:t>
            </a:r>
            <a:r>
              <a:rPr lang="en-US" sz="1600" b="1" dirty="0"/>
              <a:t>+5%</a:t>
            </a:r>
            <a:r>
              <a:rPr lang="en-US" sz="1600" b="1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5A96A0-491C-4FA7-BD8C-3A9F59397FB2}"/>
              </a:ext>
            </a:extLst>
          </p:cNvPr>
          <p:cNvSpPr txBox="1"/>
          <p:nvPr/>
        </p:nvSpPr>
        <p:spPr>
          <a:xfrm>
            <a:off x="10274844" y="1455730"/>
            <a:ext cx="1675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-11%	</a:t>
            </a:r>
            <a:r>
              <a:rPr lang="en-US" sz="1600" b="1" dirty="0"/>
              <a:t>-1%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624639-3B08-4F0C-B717-8632F72E541E}"/>
              </a:ext>
            </a:extLst>
          </p:cNvPr>
          <p:cNvSpPr txBox="1"/>
          <p:nvPr/>
        </p:nvSpPr>
        <p:spPr>
          <a:xfrm>
            <a:off x="10271157" y="948510"/>
            <a:ext cx="1679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+8%	</a:t>
            </a:r>
            <a:r>
              <a:rPr lang="en-US" sz="1600" b="1" dirty="0"/>
              <a:t>+1%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4051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434A889-C5E4-4F8C-AD39-39B16191CD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014834"/>
              </p:ext>
            </p:extLst>
          </p:nvPr>
        </p:nvGraphicFramePr>
        <p:xfrm>
          <a:off x="1906439" y="179014"/>
          <a:ext cx="8126084" cy="5608320"/>
        </p:xfrm>
        <a:graphic>
          <a:graphicData uri="http://schemas.openxmlformats.org/drawingml/2006/table">
            <a:tbl>
              <a:tblPr/>
              <a:tblGrid>
                <a:gridCol w="5364372">
                  <a:extLst>
                    <a:ext uri="{9D8B030D-6E8A-4147-A177-3AD203B41FA5}">
                      <a16:colId xmlns:a16="http://schemas.microsoft.com/office/drawing/2014/main" val="3983131156"/>
                    </a:ext>
                  </a:extLst>
                </a:gridCol>
                <a:gridCol w="968768">
                  <a:extLst>
                    <a:ext uri="{9D8B030D-6E8A-4147-A177-3AD203B41FA5}">
                      <a16:colId xmlns:a16="http://schemas.microsoft.com/office/drawing/2014/main" val="3645818334"/>
                    </a:ext>
                  </a:extLst>
                </a:gridCol>
                <a:gridCol w="795258">
                  <a:extLst>
                    <a:ext uri="{9D8B030D-6E8A-4147-A177-3AD203B41FA5}">
                      <a16:colId xmlns:a16="http://schemas.microsoft.com/office/drawing/2014/main" val="49255349"/>
                    </a:ext>
                  </a:extLst>
                </a:gridCol>
                <a:gridCol w="997686">
                  <a:extLst>
                    <a:ext uri="{9D8B030D-6E8A-4147-A177-3AD203B41FA5}">
                      <a16:colId xmlns:a16="http://schemas.microsoft.com/office/drawing/2014/main" val="863944039"/>
                    </a:ext>
                  </a:extLst>
                </a:gridCol>
              </a:tblGrid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1" i="0" u="none" strike="noStrike">
                          <a:effectLst/>
                          <a:latin typeface="Times New Roman" panose="02020603050405020304" pitchFamily="18" charset="0"/>
                        </a:rPr>
                        <a:t>INKOMSTE VIR ALLE APPELS PER TON 2018/19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1896398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5290701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6383145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>
                          <a:effectLst/>
                          <a:latin typeface="Arial" panose="020B0604020202020204" pitchFamily="34" charset="0"/>
                        </a:rPr>
                        <a:t>Verskil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645192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Swakste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Beste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>
                          <a:effectLst/>
                          <a:latin typeface="Arial" panose="020B0604020202020204" pitchFamily="34" charset="0"/>
                        </a:rPr>
                        <a:t>Beste</a:t>
                      </a:r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 min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474028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25% '18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25% '18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>
                          <a:effectLst/>
                          <a:latin typeface="Arial" panose="020B0604020202020204" pitchFamily="34" charset="0"/>
                        </a:rPr>
                        <a:t>swakste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417961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Inkomste vergelykings per 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4985820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</a:rPr>
                        <a:t>Inkomste per hektaar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237,067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320,330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83,263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2019000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</a:rPr>
                        <a:t>Gemiddelde inkomste per 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</a:rPr>
                        <a:t>4,015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4,586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572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2305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</a:rPr>
                        <a:t>Klas 1 en Klas 2 inkomste per 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5,781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6,626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207810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</a:rPr>
                        <a:t>Totale klas 1 inkomste per 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6,858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7,358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7671201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9235297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1" i="0" u="none" strike="noStrike">
                          <a:effectLst/>
                          <a:latin typeface="Times New Roman" panose="02020603050405020304" pitchFamily="18" charset="0"/>
                        </a:rPr>
                        <a:t>TON PER HEKTAAR APPELS GEPRODUSEER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9529170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3546592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effectLst/>
                          <a:latin typeface="Times New Roman" panose="02020603050405020304" pitchFamily="18" charset="0"/>
                        </a:rPr>
                        <a:t>Klas 1 ton per hektaar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3163364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effectLst/>
                          <a:latin typeface="Times New Roman" panose="02020603050405020304" pitchFamily="18" charset="0"/>
                        </a:rPr>
                        <a:t>Klas 2 ton per hektaar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6953922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effectLst/>
                          <a:latin typeface="Times New Roman" panose="02020603050405020304" pitchFamily="18" charset="0"/>
                        </a:rPr>
                        <a:t>Klas 2.5 ton per hektaar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0689406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effectLst/>
                          <a:latin typeface="Times New Roman" panose="02020603050405020304" pitchFamily="18" charset="0"/>
                        </a:rPr>
                        <a:t>Klas 3 ton per hektaar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1879200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6401301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</a:rPr>
                        <a:t>Totale produksie per hektaar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558771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871744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effectLst/>
                          <a:latin typeface="Times New Roman" panose="02020603050405020304" pitchFamily="18" charset="0"/>
                        </a:rPr>
                        <a:t>% Klas 1 en Klas 2 van totaal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60%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61%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8729457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$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3045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83480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1EEDDA8-69DC-48C9-AFDC-ED753474E8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661559"/>
              </p:ext>
            </p:extLst>
          </p:nvPr>
        </p:nvGraphicFramePr>
        <p:xfrm>
          <a:off x="1899250" y="179014"/>
          <a:ext cx="8126084" cy="1463040"/>
        </p:xfrm>
        <a:graphic>
          <a:graphicData uri="http://schemas.openxmlformats.org/drawingml/2006/table">
            <a:tbl>
              <a:tblPr/>
              <a:tblGrid>
                <a:gridCol w="5364372">
                  <a:extLst>
                    <a:ext uri="{9D8B030D-6E8A-4147-A177-3AD203B41FA5}">
                      <a16:colId xmlns:a16="http://schemas.microsoft.com/office/drawing/2014/main" val="630219580"/>
                    </a:ext>
                  </a:extLst>
                </a:gridCol>
                <a:gridCol w="968768">
                  <a:extLst>
                    <a:ext uri="{9D8B030D-6E8A-4147-A177-3AD203B41FA5}">
                      <a16:colId xmlns:a16="http://schemas.microsoft.com/office/drawing/2014/main" val="4223485310"/>
                    </a:ext>
                  </a:extLst>
                </a:gridCol>
                <a:gridCol w="795258">
                  <a:extLst>
                    <a:ext uri="{9D8B030D-6E8A-4147-A177-3AD203B41FA5}">
                      <a16:colId xmlns:a16="http://schemas.microsoft.com/office/drawing/2014/main" val="1530499915"/>
                    </a:ext>
                  </a:extLst>
                </a:gridCol>
                <a:gridCol w="997686">
                  <a:extLst>
                    <a:ext uri="{9D8B030D-6E8A-4147-A177-3AD203B41FA5}">
                      <a16:colId xmlns:a16="http://schemas.microsoft.com/office/drawing/2014/main" val="2218715596"/>
                    </a:ext>
                  </a:extLst>
                </a:gridCol>
              </a:tblGrid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1" i="0" u="none" strike="noStrike">
                          <a:effectLst/>
                          <a:latin typeface="Times New Roman" panose="02020603050405020304" pitchFamily="18" charset="0"/>
                        </a:rPr>
                        <a:t>INKOMSTE VIR ALLE APPELS PER TON 2018/19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6072006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2931642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3844366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>
                          <a:effectLst/>
                          <a:latin typeface="Arial" panose="020B0604020202020204" pitchFamily="34" charset="0"/>
                        </a:rPr>
                        <a:t>Verskil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568758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</a:rPr>
                        <a:t>Swakste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Beste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>
                          <a:effectLst/>
                          <a:latin typeface="Arial" panose="020B0604020202020204" pitchFamily="34" charset="0"/>
                        </a:rPr>
                        <a:t>Beste</a:t>
                      </a:r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 min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982772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25% '18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25% '18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>
                          <a:effectLst/>
                          <a:latin typeface="Arial" panose="020B0604020202020204" pitchFamily="34" charset="0"/>
                        </a:rPr>
                        <a:t>swakste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80036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49DD9DB-54A6-4B1E-9D4B-CEC0326521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290759"/>
              </p:ext>
            </p:extLst>
          </p:nvPr>
        </p:nvGraphicFramePr>
        <p:xfrm>
          <a:off x="1899249" y="1757279"/>
          <a:ext cx="8126083" cy="4069080"/>
        </p:xfrm>
        <a:graphic>
          <a:graphicData uri="http://schemas.openxmlformats.org/drawingml/2006/table">
            <a:tbl>
              <a:tblPr/>
              <a:tblGrid>
                <a:gridCol w="6115166">
                  <a:extLst>
                    <a:ext uri="{9D8B030D-6E8A-4147-A177-3AD203B41FA5}">
                      <a16:colId xmlns:a16="http://schemas.microsoft.com/office/drawing/2014/main" val="1088496974"/>
                    </a:ext>
                  </a:extLst>
                </a:gridCol>
                <a:gridCol w="1104356">
                  <a:extLst>
                    <a:ext uri="{9D8B030D-6E8A-4147-A177-3AD203B41FA5}">
                      <a16:colId xmlns:a16="http://schemas.microsoft.com/office/drawing/2014/main" val="1508002146"/>
                    </a:ext>
                  </a:extLst>
                </a:gridCol>
                <a:gridCol w="906561">
                  <a:extLst>
                    <a:ext uri="{9D8B030D-6E8A-4147-A177-3AD203B41FA5}">
                      <a16:colId xmlns:a16="http://schemas.microsoft.com/office/drawing/2014/main" val="1147273071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1" i="0" u="none" strike="noStrike">
                          <a:effectLst/>
                          <a:latin typeface="Arial" panose="020B0604020202020204" pitchFamily="34" charset="0"/>
                        </a:rPr>
                        <a:t>Afwyking in inkomste per hektaar beste &amp; swakste 25%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83,263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871814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Verklaar as volg: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295675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effectLst/>
                          <a:latin typeface="Arial" panose="020B0604020202020204" pitchFamily="34" charset="0"/>
                        </a:rPr>
                        <a:t>Verskil in tonne @ beste 25% inkomste per 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49,516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59%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41957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effectLst/>
                          <a:latin typeface="Arial" panose="020B0604020202020204" pitchFamily="34" charset="0"/>
                        </a:rPr>
                        <a:t>Produksie ( ton) teen verskil in prys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33,747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41%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09391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604786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663256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BELANGRIK: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2762957"/>
                  </a:ext>
                </a:extLst>
              </a:tr>
              <a:tr h="2095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600" b="1" i="0" u="none" strike="noStrike">
                          <a:effectLst/>
                          <a:latin typeface="Arial" panose="020B0604020202020204" pitchFamily="34" charset="0"/>
                        </a:rPr>
                        <a:t>Prys verskille is 'n faktor van variëteit samestelling, vruggroote, kwaliteit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250353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samestelling en verpakking/bemarking.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618516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5353625"/>
                  </a:ext>
                </a:extLst>
              </a:tr>
              <a:tr h="2095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* = Produsente met die beste 25% wins per produserende hektaar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5217592"/>
                  </a:ext>
                </a:extLst>
              </a:tr>
              <a:tr h="2095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$ = Produsente met die swakste 25% wins per produserende hektaar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171508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635619"/>
                  </a:ext>
                </a:extLst>
              </a:tr>
              <a:tr h="209550">
                <a:tc gridSpan="3">
                  <a:txBody>
                    <a:bodyPr/>
                    <a:lstStyle/>
                    <a:p>
                      <a:pPr algn="l" fontAlgn="b"/>
                      <a:r>
                        <a:rPr lang="nl-NL" sz="1600" b="1" i="0" u="none" strike="noStrike">
                          <a:effectLst/>
                          <a:latin typeface="Arial" panose="020B0604020202020204" pitchFamily="34" charset="0"/>
                        </a:rPr>
                        <a:t>Wanneer die beste praktyk produsente vergelyk word met die swakste 25%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02040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1" i="0" u="none" strike="noStrike">
                          <a:effectLst/>
                          <a:latin typeface="Arial" panose="020B0604020202020204" pitchFamily="34" charset="0"/>
                        </a:rPr>
                        <a:t>produsent, is die verskille soos volg: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997023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1" i="0" u="none" strike="noStrike">
                          <a:effectLst/>
                          <a:latin typeface="Arial" panose="020B0604020202020204" pitchFamily="34" charset="0"/>
                        </a:rPr>
                        <a:t>59% weens te lae tonne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92599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1" i="0" u="none" strike="noStrike">
                          <a:effectLst/>
                          <a:latin typeface="Arial" panose="020B0604020202020204" pitchFamily="34" charset="0"/>
                        </a:rPr>
                        <a:t>41% weens verskil in prys.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7500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6222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E2B5F1-0AE5-4D03-8F10-165BC95F9E5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7" y="-1932921"/>
            <a:ext cx="7820025" cy="10119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17393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A1E57B-17E8-47D2-AAD9-F0A4B759FD4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-1905563"/>
            <a:ext cx="7791450" cy="100825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3BE127-8D4E-4EA3-8A70-DCB557F8AA82}"/>
              </a:ext>
            </a:extLst>
          </p:cNvPr>
          <p:cNvSpPr txBox="1"/>
          <p:nvPr/>
        </p:nvSpPr>
        <p:spPr>
          <a:xfrm>
            <a:off x="6758609" y="4147931"/>
            <a:ext cx="40680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p.68</a:t>
            </a:r>
          </a:p>
          <a:p>
            <a:endParaRPr lang="en-US" sz="32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6960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BB7D8E9-8E47-4617-9194-4CF9F2DD65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248507"/>
              </p:ext>
            </p:extLst>
          </p:nvPr>
        </p:nvGraphicFramePr>
        <p:xfrm>
          <a:off x="916526" y="-554788"/>
          <a:ext cx="9765107" cy="9052560"/>
        </p:xfrm>
        <a:graphic>
          <a:graphicData uri="http://schemas.openxmlformats.org/drawingml/2006/table">
            <a:tbl>
              <a:tblPr/>
              <a:tblGrid>
                <a:gridCol w="2968776">
                  <a:extLst>
                    <a:ext uri="{9D8B030D-6E8A-4147-A177-3AD203B41FA5}">
                      <a16:colId xmlns:a16="http://schemas.microsoft.com/office/drawing/2014/main" val="2745568933"/>
                    </a:ext>
                  </a:extLst>
                </a:gridCol>
                <a:gridCol w="631291">
                  <a:extLst>
                    <a:ext uri="{9D8B030D-6E8A-4147-A177-3AD203B41FA5}">
                      <a16:colId xmlns:a16="http://schemas.microsoft.com/office/drawing/2014/main" val="3028263525"/>
                    </a:ext>
                  </a:extLst>
                </a:gridCol>
                <a:gridCol w="631291">
                  <a:extLst>
                    <a:ext uri="{9D8B030D-6E8A-4147-A177-3AD203B41FA5}">
                      <a16:colId xmlns:a16="http://schemas.microsoft.com/office/drawing/2014/main" val="1811517085"/>
                    </a:ext>
                  </a:extLst>
                </a:gridCol>
                <a:gridCol w="631291">
                  <a:extLst>
                    <a:ext uri="{9D8B030D-6E8A-4147-A177-3AD203B41FA5}">
                      <a16:colId xmlns:a16="http://schemas.microsoft.com/office/drawing/2014/main" val="1583152214"/>
                    </a:ext>
                  </a:extLst>
                </a:gridCol>
                <a:gridCol w="631291">
                  <a:extLst>
                    <a:ext uri="{9D8B030D-6E8A-4147-A177-3AD203B41FA5}">
                      <a16:colId xmlns:a16="http://schemas.microsoft.com/office/drawing/2014/main" val="4258781718"/>
                    </a:ext>
                  </a:extLst>
                </a:gridCol>
                <a:gridCol w="631291">
                  <a:extLst>
                    <a:ext uri="{9D8B030D-6E8A-4147-A177-3AD203B41FA5}">
                      <a16:colId xmlns:a16="http://schemas.microsoft.com/office/drawing/2014/main" val="49024762"/>
                    </a:ext>
                  </a:extLst>
                </a:gridCol>
                <a:gridCol w="631291">
                  <a:extLst>
                    <a:ext uri="{9D8B030D-6E8A-4147-A177-3AD203B41FA5}">
                      <a16:colId xmlns:a16="http://schemas.microsoft.com/office/drawing/2014/main" val="96455796"/>
                    </a:ext>
                  </a:extLst>
                </a:gridCol>
                <a:gridCol w="631291">
                  <a:extLst>
                    <a:ext uri="{9D8B030D-6E8A-4147-A177-3AD203B41FA5}">
                      <a16:colId xmlns:a16="http://schemas.microsoft.com/office/drawing/2014/main" val="1940580339"/>
                    </a:ext>
                  </a:extLst>
                </a:gridCol>
                <a:gridCol w="631291">
                  <a:extLst>
                    <a:ext uri="{9D8B030D-6E8A-4147-A177-3AD203B41FA5}">
                      <a16:colId xmlns:a16="http://schemas.microsoft.com/office/drawing/2014/main" val="2999793177"/>
                    </a:ext>
                  </a:extLst>
                </a:gridCol>
                <a:gridCol w="807598">
                  <a:extLst>
                    <a:ext uri="{9D8B030D-6E8A-4147-A177-3AD203B41FA5}">
                      <a16:colId xmlns:a16="http://schemas.microsoft.com/office/drawing/2014/main" val="3385076097"/>
                    </a:ext>
                  </a:extLst>
                </a:gridCol>
                <a:gridCol w="938405">
                  <a:extLst>
                    <a:ext uri="{9D8B030D-6E8A-4147-A177-3AD203B41FA5}">
                      <a16:colId xmlns:a16="http://schemas.microsoft.com/office/drawing/2014/main" val="3133823546"/>
                    </a:ext>
                  </a:extLst>
                </a:gridCol>
              </a:tblGrid>
              <a:tr h="156924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ZA" sz="1350" b="1" i="0" u="none" strike="noStrike">
                          <a:effectLst/>
                          <a:latin typeface="Tahoma" panose="020B0604030504040204" pitchFamily="34" charset="0"/>
                        </a:rPr>
                        <a:t>The profit of the Top 25% Producers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433170"/>
                  </a:ext>
                </a:extLst>
              </a:tr>
              <a:tr h="151861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ZA" sz="1350" b="1" i="0" u="none" strike="noStrike">
                          <a:effectLst/>
                          <a:latin typeface="Tahoma" panose="020B0604030504040204" pitchFamily="34" charset="0"/>
                        </a:rPr>
                        <a:t>(Compared to the average farmer)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646258"/>
                  </a:ext>
                </a:extLst>
              </a:tr>
              <a:tr h="141737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1350" b="1" i="0" u="sng" strike="noStrike">
                          <a:effectLst/>
                          <a:latin typeface="Tahoma" panose="020B0604030504040204" pitchFamily="34" charset="0"/>
                        </a:rPr>
                        <a:t>Income per 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99157"/>
                  </a:ext>
                </a:extLst>
              </a:tr>
              <a:tr h="116427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ALL APPLES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560310"/>
                  </a:ext>
                </a:extLst>
              </a:tr>
              <a:tr h="210581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Top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% Difference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012909"/>
                  </a:ext>
                </a:extLst>
              </a:tr>
              <a:tr h="111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Av'11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Av'12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Av'13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Av'14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Av'15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Av'16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Av'17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Av'18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25 % '18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Av vs. 25%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610096"/>
                  </a:ext>
                </a:extLst>
              </a:tr>
              <a:tr h="116427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762260"/>
                  </a:ext>
                </a:extLst>
              </a:tr>
              <a:tr h="111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Income per hectare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118,516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157,205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239,404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227,599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239,380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241,113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231,005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271,055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332,053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23%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3641204"/>
                  </a:ext>
                </a:extLst>
              </a:tr>
              <a:tr h="111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4119741"/>
                  </a:ext>
                </a:extLst>
              </a:tr>
              <a:tr h="111365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1" i="0" u="none" strike="noStrike">
                          <a:effectLst/>
                          <a:latin typeface="Tahoma" panose="020B0604030504040204" pitchFamily="34" charset="0"/>
                        </a:rPr>
                        <a:t>Comparison of income per 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1048940"/>
                  </a:ext>
                </a:extLst>
              </a:tr>
              <a:tr h="111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Average income per 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2,215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2,727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3,422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3,859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3,690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3,564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3,528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4,391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4,628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0766678"/>
                  </a:ext>
                </a:extLst>
              </a:tr>
              <a:tr h="111365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0" i="0" u="none" strike="noStrike">
                          <a:effectLst/>
                          <a:latin typeface="Tahoma" panose="020B0604030504040204" pitchFamily="34" charset="0"/>
                        </a:rPr>
                        <a:t>Class 1 and class 2 income per 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3,034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3,508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4,590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5,163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4,958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5,038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5,175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6,353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6,448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1148872"/>
                  </a:ext>
                </a:extLst>
              </a:tr>
              <a:tr h="111365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0" i="0" u="none" strike="noStrike">
                          <a:effectLst/>
                          <a:latin typeface="Tahoma" panose="020B0604030504040204" pitchFamily="34" charset="0"/>
                        </a:rPr>
                        <a:t>Total class 1 income per 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3,449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4,004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5,503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6,548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6,132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6,146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6,058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7,252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7,099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-2%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7408898"/>
                  </a:ext>
                </a:extLst>
              </a:tr>
              <a:tr h="111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2152365"/>
                  </a:ext>
                </a:extLst>
              </a:tr>
              <a:tr h="111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Income analysis per class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6524562"/>
                  </a:ext>
                </a:extLst>
              </a:tr>
              <a:tr h="111365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0" i="0" u="none" strike="noStrike">
                          <a:effectLst/>
                          <a:latin typeface="Tahoma" panose="020B0604030504040204" pitchFamily="34" charset="0"/>
                        </a:rPr>
                        <a:t>Class 1 income per 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3,449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4,004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5,503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6,548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6,132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6,146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6,058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7,252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7,099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-2%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6597074"/>
                  </a:ext>
                </a:extLst>
              </a:tr>
              <a:tr h="111365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0" i="0" u="none" strike="noStrike">
                          <a:effectLst/>
                          <a:latin typeface="Tahoma" panose="020B0604030504040204" pitchFamily="34" charset="0"/>
                        </a:rPr>
                        <a:t>Class 2 income per 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1,687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2,038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2,137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2,242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1,683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2,364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2,686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3,517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3,881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6308454"/>
                  </a:ext>
                </a:extLst>
              </a:tr>
              <a:tr h="111365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0" i="0" u="none" strike="noStrike">
                          <a:effectLst/>
                          <a:latin typeface="Tahoma" panose="020B0604030504040204" pitchFamily="34" charset="0"/>
                        </a:rPr>
                        <a:t>Class 2.5 income per 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1,644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1,397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2,026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1,990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4706320"/>
                  </a:ext>
                </a:extLst>
              </a:tr>
              <a:tr h="111365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0" i="0" u="none" strike="noStrike">
                          <a:effectLst/>
                          <a:latin typeface="Tahoma" panose="020B0604030504040204" pitchFamily="34" charset="0"/>
                        </a:rPr>
                        <a:t>Class 3 income per 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1,207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1,107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986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825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1,115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1,093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1,065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1,001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791585"/>
                  </a:ext>
                </a:extLst>
              </a:tr>
              <a:tr h="111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6211903"/>
                  </a:ext>
                </a:extLst>
              </a:tr>
              <a:tr h="106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TON PER HECTARE APPLES PRODUCED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0505228"/>
                  </a:ext>
                </a:extLst>
              </a:tr>
              <a:tr h="111365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0" i="0" u="none" strike="noStrike">
                          <a:effectLst/>
                          <a:latin typeface="Tahoma" panose="020B0604030504040204" pitchFamily="34" charset="0"/>
                        </a:rPr>
                        <a:t>Class 1 ton per hectare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30%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290881"/>
                  </a:ext>
                </a:extLst>
              </a:tr>
              <a:tr h="111365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0" i="0" u="none" strike="noStrike">
                          <a:effectLst/>
                          <a:latin typeface="Tahoma" panose="020B0604030504040204" pitchFamily="34" charset="0"/>
                        </a:rPr>
                        <a:t>Class 2 ton per hectare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2501536"/>
                  </a:ext>
                </a:extLst>
              </a:tr>
              <a:tr h="111365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0" i="0" u="none" strike="noStrike">
                          <a:effectLst/>
                          <a:latin typeface="Tahoma" panose="020B0604030504040204" pitchFamily="34" charset="0"/>
                        </a:rPr>
                        <a:t>Class 2.5 ton per hectare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11%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3976073"/>
                  </a:ext>
                </a:extLst>
              </a:tr>
              <a:tr h="111365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0" i="0" u="none" strike="noStrike">
                          <a:effectLst/>
                          <a:latin typeface="Tahoma" panose="020B0604030504040204" pitchFamily="34" charset="0"/>
                        </a:rPr>
                        <a:t>Class 3 ton per hectare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5508075"/>
                  </a:ext>
                </a:extLst>
              </a:tr>
              <a:tr h="111365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0" i="0" u="none" strike="noStrike">
                          <a:effectLst/>
                          <a:latin typeface="Tahoma" panose="020B0604030504040204" pitchFamily="34" charset="0"/>
                        </a:rPr>
                        <a:t>Class 1 &amp; 2 per hectare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23%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5889049"/>
                  </a:ext>
                </a:extLst>
              </a:tr>
              <a:tr h="116427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Total production per hectare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16%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1201399"/>
                  </a:ext>
                </a:extLst>
              </a:tr>
              <a:tr h="116427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7047835"/>
                  </a:ext>
                </a:extLst>
              </a:tr>
              <a:tr h="111365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0" i="0" u="none" strike="noStrike">
                          <a:effectLst/>
                          <a:latin typeface="Tahoma" panose="020B0604030504040204" pitchFamily="34" charset="0"/>
                        </a:rPr>
                        <a:t>% Class 1 and class 2 of 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2318645"/>
                  </a:ext>
                </a:extLst>
              </a:tr>
              <a:tr h="111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% Fruit in a box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4599062"/>
                  </a:ext>
                </a:extLst>
              </a:tr>
              <a:tr h="111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8118452"/>
                  </a:ext>
                </a:extLst>
              </a:tr>
              <a:tr h="111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sng" strike="noStrike">
                          <a:effectLst/>
                          <a:latin typeface="Tahoma" panose="020B0604030504040204" pitchFamily="34" charset="0"/>
                        </a:rPr>
                        <a:t>Conclusion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4225753"/>
                  </a:ext>
                </a:extLst>
              </a:tr>
              <a:tr h="11136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ZA" sz="1350" b="1" i="0" u="none" strike="noStrike">
                          <a:effectLst/>
                          <a:latin typeface="Tahoma" panose="020B0604030504040204" pitchFamily="34" charset="0"/>
                        </a:rPr>
                        <a:t>1) Top 25% producers averages 72 tonnes/ha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1718051"/>
                  </a:ext>
                </a:extLst>
              </a:tr>
              <a:tr h="11136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ZA" sz="1350" b="1" i="0" u="none" strike="noStrike">
                          <a:effectLst/>
                          <a:latin typeface="Tahoma" panose="020B0604030504040204" pitchFamily="34" charset="0"/>
                        </a:rPr>
                        <a:t>2) Price per ton is 5% higher than average farmer.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4746407"/>
                  </a:ext>
                </a:extLst>
              </a:tr>
              <a:tr h="111365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1" i="0" u="none" strike="noStrike">
                          <a:effectLst/>
                          <a:latin typeface="Tahoma" panose="020B0604030504040204" pitchFamily="34" charset="0"/>
                        </a:rPr>
                        <a:t>3) Production is 16% higher.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7674969"/>
                  </a:ext>
                </a:extLst>
              </a:tr>
              <a:tr h="111365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1" i="0" u="none" strike="noStrike">
                          <a:effectLst/>
                          <a:latin typeface="Tahoma" panose="020B0604030504040204" pitchFamily="34" charset="0"/>
                        </a:rPr>
                        <a:t>4) Packouts class 1 &amp; 2 is 6% higher.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6634930"/>
                  </a:ext>
                </a:extLst>
              </a:tr>
              <a:tr h="11136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ZA" sz="1350" b="0" i="0" u="none" strike="noStrike">
                          <a:effectLst/>
                          <a:latin typeface="Tahoma" panose="020B0604030504040204" pitchFamily="34" charset="0"/>
                        </a:rPr>
                        <a:t>*Top 25% All apple income per hectare and not top 25% profit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0764477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00000000-0008-0000-2200-000003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6015" y="7577022"/>
            <a:ext cx="1671637" cy="92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6171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A1108EF-E37B-4B40-AEC4-8BF4AF2FED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109985"/>
              </p:ext>
            </p:extLst>
          </p:nvPr>
        </p:nvGraphicFramePr>
        <p:xfrm>
          <a:off x="1118683" y="-609683"/>
          <a:ext cx="9704714" cy="8435340"/>
        </p:xfrm>
        <a:graphic>
          <a:graphicData uri="http://schemas.openxmlformats.org/drawingml/2006/table">
            <a:tbl>
              <a:tblPr/>
              <a:tblGrid>
                <a:gridCol w="2727983">
                  <a:extLst>
                    <a:ext uri="{9D8B030D-6E8A-4147-A177-3AD203B41FA5}">
                      <a16:colId xmlns:a16="http://schemas.microsoft.com/office/drawing/2014/main" val="3889125977"/>
                    </a:ext>
                  </a:extLst>
                </a:gridCol>
                <a:gridCol w="666317">
                  <a:extLst>
                    <a:ext uri="{9D8B030D-6E8A-4147-A177-3AD203B41FA5}">
                      <a16:colId xmlns:a16="http://schemas.microsoft.com/office/drawing/2014/main" val="3618274895"/>
                    </a:ext>
                  </a:extLst>
                </a:gridCol>
                <a:gridCol w="666317">
                  <a:extLst>
                    <a:ext uri="{9D8B030D-6E8A-4147-A177-3AD203B41FA5}">
                      <a16:colId xmlns:a16="http://schemas.microsoft.com/office/drawing/2014/main" val="2471808790"/>
                    </a:ext>
                  </a:extLst>
                </a:gridCol>
                <a:gridCol w="666317">
                  <a:extLst>
                    <a:ext uri="{9D8B030D-6E8A-4147-A177-3AD203B41FA5}">
                      <a16:colId xmlns:a16="http://schemas.microsoft.com/office/drawing/2014/main" val="1340655989"/>
                    </a:ext>
                  </a:extLst>
                </a:gridCol>
                <a:gridCol w="666317">
                  <a:extLst>
                    <a:ext uri="{9D8B030D-6E8A-4147-A177-3AD203B41FA5}">
                      <a16:colId xmlns:a16="http://schemas.microsoft.com/office/drawing/2014/main" val="3498915511"/>
                    </a:ext>
                  </a:extLst>
                </a:gridCol>
                <a:gridCol w="666317">
                  <a:extLst>
                    <a:ext uri="{9D8B030D-6E8A-4147-A177-3AD203B41FA5}">
                      <a16:colId xmlns:a16="http://schemas.microsoft.com/office/drawing/2014/main" val="3915349745"/>
                    </a:ext>
                  </a:extLst>
                </a:gridCol>
                <a:gridCol w="666317">
                  <a:extLst>
                    <a:ext uri="{9D8B030D-6E8A-4147-A177-3AD203B41FA5}">
                      <a16:colId xmlns:a16="http://schemas.microsoft.com/office/drawing/2014/main" val="2606403749"/>
                    </a:ext>
                  </a:extLst>
                </a:gridCol>
                <a:gridCol w="666317">
                  <a:extLst>
                    <a:ext uri="{9D8B030D-6E8A-4147-A177-3AD203B41FA5}">
                      <a16:colId xmlns:a16="http://schemas.microsoft.com/office/drawing/2014/main" val="3071722370"/>
                    </a:ext>
                  </a:extLst>
                </a:gridCol>
                <a:gridCol w="666317">
                  <a:extLst>
                    <a:ext uri="{9D8B030D-6E8A-4147-A177-3AD203B41FA5}">
                      <a16:colId xmlns:a16="http://schemas.microsoft.com/office/drawing/2014/main" val="1035618149"/>
                    </a:ext>
                  </a:extLst>
                </a:gridCol>
                <a:gridCol w="666317">
                  <a:extLst>
                    <a:ext uri="{9D8B030D-6E8A-4147-A177-3AD203B41FA5}">
                      <a16:colId xmlns:a16="http://schemas.microsoft.com/office/drawing/2014/main" val="1605369386"/>
                    </a:ext>
                  </a:extLst>
                </a:gridCol>
                <a:gridCol w="979878">
                  <a:extLst>
                    <a:ext uri="{9D8B030D-6E8A-4147-A177-3AD203B41FA5}">
                      <a16:colId xmlns:a16="http://schemas.microsoft.com/office/drawing/2014/main" val="3800649746"/>
                    </a:ext>
                  </a:extLst>
                </a:gridCol>
              </a:tblGrid>
              <a:tr h="163703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ZA" sz="1350" b="1" i="0" u="none" strike="noStrike">
                          <a:effectLst/>
                          <a:latin typeface="Tahoma" panose="020B0604030504040204" pitchFamily="34" charset="0"/>
                        </a:rPr>
                        <a:t>The profit of the Top 25% Producers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954301"/>
                  </a:ext>
                </a:extLst>
              </a:tr>
              <a:tr h="158422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ZA" sz="1350" b="1" i="0" u="none" strike="noStrike">
                          <a:effectLst/>
                          <a:latin typeface="Tahoma" panose="020B0604030504040204" pitchFamily="34" charset="0"/>
                        </a:rPr>
                        <a:t>(Compared to the average farmer)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410109"/>
                  </a:ext>
                </a:extLst>
              </a:tr>
              <a:tr h="142580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1350" b="1" i="0" u="sng" strike="noStrike">
                          <a:effectLst/>
                          <a:latin typeface="Tahoma" panose="020B0604030504040204" pitchFamily="34" charset="0"/>
                        </a:rPr>
                        <a:t>Income per 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456571"/>
                  </a:ext>
                </a:extLst>
              </a:tr>
              <a:tr h="1478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sng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4984341"/>
                  </a:ext>
                </a:extLst>
              </a:tr>
              <a:tr h="121457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GRANNY'S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872458"/>
                  </a:ext>
                </a:extLst>
              </a:tr>
              <a:tr h="116176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Top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% Difference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843983"/>
                  </a:ext>
                </a:extLst>
              </a:tr>
              <a:tr h="116176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Av'11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Av'12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Av'13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Av'14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Av'15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Av'16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Av'17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Av'18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25 % '18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Av vs. 25%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703406"/>
                  </a:ext>
                </a:extLst>
              </a:tr>
              <a:tr h="121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034182"/>
                  </a:ext>
                </a:extLst>
              </a:tr>
              <a:tr h="116176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Income per hectare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104,551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123,243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245,953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184,804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207,531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218,997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218,552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258,416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315,716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22%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7331035"/>
                  </a:ext>
                </a:extLst>
              </a:tr>
              <a:tr h="116176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314700"/>
                  </a:ext>
                </a:extLst>
              </a:tr>
              <a:tr h="116176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1" i="0" u="none" strike="noStrike">
                          <a:effectLst/>
                          <a:latin typeface="Tahoma" panose="020B0604030504040204" pitchFamily="34" charset="0"/>
                        </a:rPr>
                        <a:t>Comparison of income per 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2288888"/>
                  </a:ext>
                </a:extLst>
              </a:tr>
              <a:tr h="116176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Average income per 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1,876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2,403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3,230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3,588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3,162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2,934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3,365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4,110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4,525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031646"/>
                  </a:ext>
                </a:extLst>
              </a:tr>
              <a:tr h="116176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0" i="0" u="none" strike="noStrike">
                          <a:effectLst/>
                          <a:latin typeface="Tahoma" panose="020B0604030504040204" pitchFamily="34" charset="0"/>
                        </a:rPr>
                        <a:t>Class 1 and class 2 income per 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2,620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3,284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4,487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4,847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4,474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4,388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5,684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6,559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6,876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3969079"/>
                  </a:ext>
                </a:extLst>
              </a:tr>
              <a:tr h="116176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0" i="0" u="none" strike="noStrike">
                          <a:effectLst/>
                          <a:latin typeface="Tahoma" panose="020B0604030504040204" pitchFamily="34" charset="0"/>
                        </a:rPr>
                        <a:t>Total class 1 income per 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3,050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3,806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5,709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6,186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5,964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5,713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6,862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7,838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7,781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-1%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414895"/>
                  </a:ext>
                </a:extLst>
              </a:tr>
              <a:tr h="116176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8614624"/>
                  </a:ext>
                </a:extLst>
              </a:tr>
              <a:tr h="116176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Income analysis per class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8833538"/>
                  </a:ext>
                </a:extLst>
              </a:tr>
              <a:tr h="116176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0" i="0" u="none" strike="noStrike">
                          <a:effectLst/>
                          <a:latin typeface="Tahoma" panose="020B0604030504040204" pitchFamily="34" charset="0"/>
                        </a:rPr>
                        <a:t>Class 1 income per 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3,050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3,806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5,709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6,186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5,964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5,713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6,862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7,838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7,781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-1%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3727673"/>
                  </a:ext>
                </a:extLst>
              </a:tr>
              <a:tr h="116176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0" i="0" u="none" strike="noStrike">
                          <a:effectLst/>
                          <a:latin typeface="Tahoma" panose="020B0604030504040204" pitchFamily="34" charset="0"/>
                        </a:rPr>
                        <a:t>Class 2 income per 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1,146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1,801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1,446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1,668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1,174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2,013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2,530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2,678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3,315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088172"/>
                  </a:ext>
                </a:extLst>
              </a:tr>
              <a:tr h="116176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0" i="0" u="none" strike="noStrike">
                          <a:effectLst/>
                          <a:latin typeface="Tahoma" panose="020B0604030504040204" pitchFamily="34" charset="0"/>
                        </a:rPr>
                        <a:t>Class 2.5 income per 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814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808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1,447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1,418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7292900"/>
                  </a:ext>
                </a:extLst>
              </a:tr>
              <a:tr h="116176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0" i="0" u="none" strike="noStrike">
                          <a:effectLst/>
                          <a:latin typeface="Tahoma" panose="020B0604030504040204" pitchFamily="34" charset="0"/>
                        </a:rPr>
                        <a:t>Class 3 income per 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1,196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1,260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939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885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1,096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1,002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1,132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1,037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712743"/>
                  </a:ext>
                </a:extLst>
              </a:tr>
              <a:tr h="116176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1400896"/>
                  </a:ext>
                </a:extLst>
              </a:tr>
              <a:tr h="116176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TON PER HECTARE PRODUCED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5092997"/>
                  </a:ext>
                </a:extLst>
              </a:tr>
              <a:tr h="116176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0" i="0" u="none" strike="noStrike">
                          <a:effectLst/>
                          <a:latin typeface="Tahoma" panose="020B0604030504040204" pitchFamily="34" charset="0"/>
                        </a:rPr>
                        <a:t>Class 1 ton per hectare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29%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0397248"/>
                  </a:ext>
                </a:extLst>
              </a:tr>
              <a:tr h="116176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0" i="0" u="none" strike="noStrike">
                          <a:effectLst/>
                          <a:latin typeface="Tahoma" panose="020B0604030504040204" pitchFamily="34" charset="0"/>
                        </a:rPr>
                        <a:t>Class 2 ton per hectare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-1%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676671"/>
                  </a:ext>
                </a:extLst>
              </a:tr>
              <a:tr h="116176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0" i="0" u="none" strike="noStrike">
                          <a:effectLst/>
                          <a:latin typeface="Tahoma" panose="020B0604030504040204" pitchFamily="34" charset="0"/>
                        </a:rPr>
                        <a:t>Class 2.5 ton per hectare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-21%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337391"/>
                  </a:ext>
                </a:extLst>
              </a:tr>
              <a:tr h="116176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0" i="0" u="none" strike="noStrike">
                          <a:effectLst/>
                          <a:latin typeface="Tahoma" panose="020B0604030504040204" pitchFamily="34" charset="0"/>
                        </a:rPr>
                        <a:t>Class 3 ton per hectare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6405404"/>
                  </a:ext>
                </a:extLst>
              </a:tr>
              <a:tr h="116176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0" i="0" u="none" strike="noStrike">
                          <a:effectLst/>
                          <a:latin typeface="Tahoma" panose="020B0604030504040204" pitchFamily="34" charset="0"/>
                        </a:rPr>
                        <a:t>Class 1 &amp; 2 per hectare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21%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5674817"/>
                  </a:ext>
                </a:extLst>
              </a:tr>
              <a:tr h="121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Total production per hectare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12%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5362322"/>
                  </a:ext>
                </a:extLst>
              </a:tr>
              <a:tr h="121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0527389"/>
                  </a:ext>
                </a:extLst>
              </a:tr>
              <a:tr h="116176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0" i="0" u="none" strike="noStrike">
                          <a:effectLst/>
                          <a:latin typeface="Tahoma" panose="020B0604030504040204" pitchFamily="34" charset="0"/>
                        </a:rPr>
                        <a:t>% Class 1 and class 2 of 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605699"/>
                  </a:ext>
                </a:extLst>
              </a:tr>
              <a:tr h="116176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% Fruit in a box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2266389"/>
                  </a:ext>
                </a:extLst>
              </a:tr>
              <a:tr h="116176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sng" strike="noStrike">
                          <a:effectLst/>
                          <a:latin typeface="Tahoma" panose="020B0604030504040204" pitchFamily="34" charset="0"/>
                        </a:rPr>
                        <a:t>Conclusion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766471"/>
                  </a:ext>
                </a:extLst>
              </a:tr>
              <a:tr h="116176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ZA" sz="1350" b="1" i="0" u="none" strike="noStrike">
                          <a:effectLst/>
                          <a:latin typeface="Tahoma" panose="020B0604030504040204" pitchFamily="34" charset="0"/>
                        </a:rPr>
                        <a:t>1) Price per ton is 10% higher than average farmer.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119364"/>
                  </a:ext>
                </a:extLst>
              </a:tr>
              <a:tr h="116176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1" i="0" u="none" strike="noStrike">
                          <a:effectLst/>
                          <a:latin typeface="Tahoma" panose="020B0604030504040204" pitchFamily="34" charset="0"/>
                        </a:rPr>
                        <a:t>2) Production is 12% higher.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388631"/>
                  </a:ext>
                </a:extLst>
              </a:tr>
              <a:tr h="116176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1" i="0" u="none" strike="noStrike">
                          <a:effectLst/>
                          <a:latin typeface="Tahoma" panose="020B0604030504040204" pitchFamily="34" charset="0"/>
                        </a:rPr>
                        <a:t>3) Packouts class 1 &amp; 2 is 9% higher.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396941"/>
                  </a:ext>
                </a:extLst>
              </a:tr>
              <a:tr h="116176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ZA" sz="1350" b="0" i="0" u="none" strike="noStrike">
                          <a:effectLst/>
                          <a:latin typeface="Tahoma" panose="020B0604030504040204" pitchFamily="34" charset="0"/>
                        </a:rPr>
                        <a:t>*(Note: Top 25% All Granny producers income per hectare and not top 25% profit)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3970265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00000000-0008-0000-2300-000003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8508" y="7298944"/>
            <a:ext cx="1181100" cy="64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408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000000-0008-0000-2200-000003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5538" y="7545019"/>
            <a:ext cx="1673225" cy="938213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6CF860E-E1E3-4E04-AEE6-B49DB2F8B5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549227"/>
              </p:ext>
            </p:extLst>
          </p:nvPr>
        </p:nvGraphicFramePr>
        <p:xfrm>
          <a:off x="1436077" y="-917954"/>
          <a:ext cx="9319843" cy="9052560"/>
        </p:xfrm>
        <a:graphic>
          <a:graphicData uri="http://schemas.openxmlformats.org/drawingml/2006/table">
            <a:tbl>
              <a:tblPr/>
              <a:tblGrid>
                <a:gridCol w="2792745">
                  <a:extLst>
                    <a:ext uri="{9D8B030D-6E8A-4147-A177-3AD203B41FA5}">
                      <a16:colId xmlns:a16="http://schemas.microsoft.com/office/drawing/2014/main" val="1906016496"/>
                    </a:ext>
                  </a:extLst>
                </a:gridCol>
                <a:gridCol w="601884">
                  <a:extLst>
                    <a:ext uri="{9D8B030D-6E8A-4147-A177-3AD203B41FA5}">
                      <a16:colId xmlns:a16="http://schemas.microsoft.com/office/drawing/2014/main" val="3890404649"/>
                    </a:ext>
                  </a:extLst>
                </a:gridCol>
                <a:gridCol w="601884">
                  <a:extLst>
                    <a:ext uri="{9D8B030D-6E8A-4147-A177-3AD203B41FA5}">
                      <a16:colId xmlns:a16="http://schemas.microsoft.com/office/drawing/2014/main" val="513925714"/>
                    </a:ext>
                  </a:extLst>
                </a:gridCol>
                <a:gridCol w="601884">
                  <a:extLst>
                    <a:ext uri="{9D8B030D-6E8A-4147-A177-3AD203B41FA5}">
                      <a16:colId xmlns:a16="http://schemas.microsoft.com/office/drawing/2014/main" val="121623139"/>
                    </a:ext>
                  </a:extLst>
                </a:gridCol>
                <a:gridCol w="601884">
                  <a:extLst>
                    <a:ext uri="{9D8B030D-6E8A-4147-A177-3AD203B41FA5}">
                      <a16:colId xmlns:a16="http://schemas.microsoft.com/office/drawing/2014/main" val="2074770152"/>
                    </a:ext>
                  </a:extLst>
                </a:gridCol>
                <a:gridCol w="601884">
                  <a:extLst>
                    <a:ext uri="{9D8B030D-6E8A-4147-A177-3AD203B41FA5}">
                      <a16:colId xmlns:a16="http://schemas.microsoft.com/office/drawing/2014/main" val="797087670"/>
                    </a:ext>
                  </a:extLst>
                </a:gridCol>
                <a:gridCol w="601884">
                  <a:extLst>
                    <a:ext uri="{9D8B030D-6E8A-4147-A177-3AD203B41FA5}">
                      <a16:colId xmlns:a16="http://schemas.microsoft.com/office/drawing/2014/main" val="534540515"/>
                    </a:ext>
                  </a:extLst>
                </a:gridCol>
                <a:gridCol w="601884">
                  <a:extLst>
                    <a:ext uri="{9D8B030D-6E8A-4147-A177-3AD203B41FA5}">
                      <a16:colId xmlns:a16="http://schemas.microsoft.com/office/drawing/2014/main" val="319156589"/>
                    </a:ext>
                  </a:extLst>
                </a:gridCol>
                <a:gridCol w="601884">
                  <a:extLst>
                    <a:ext uri="{9D8B030D-6E8A-4147-A177-3AD203B41FA5}">
                      <a16:colId xmlns:a16="http://schemas.microsoft.com/office/drawing/2014/main" val="328211224"/>
                    </a:ext>
                  </a:extLst>
                </a:gridCol>
                <a:gridCol w="706210">
                  <a:extLst>
                    <a:ext uri="{9D8B030D-6E8A-4147-A177-3AD203B41FA5}">
                      <a16:colId xmlns:a16="http://schemas.microsoft.com/office/drawing/2014/main" val="1106545143"/>
                    </a:ext>
                  </a:extLst>
                </a:gridCol>
                <a:gridCol w="1005816">
                  <a:extLst>
                    <a:ext uri="{9D8B030D-6E8A-4147-A177-3AD203B41FA5}">
                      <a16:colId xmlns:a16="http://schemas.microsoft.com/office/drawing/2014/main" val="2997100236"/>
                    </a:ext>
                  </a:extLst>
                </a:gridCol>
              </a:tblGrid>
              <a:tr h="104056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3139117"/>
                  </a:ext>
                </a:extLst>
              </a:tr>
              <a:tr h="155083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ZA" sz="1350" b="1" i="0" u="none" strike="noStrike">
                          <a:effectLst/>
                          <a:latin typeface="Tahoma" panose="020B0604030504040204" pitchFamily="34" charset="0"/>
                        </a:rPr>
                        <a:t>The profit of the Top 25% Producers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953387"/>
                  </a:ext>
                </a:extLst>
              </a:tr>
              <a:tr h="150081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ZA" sz="1350" b="1" i="0" u="none" strike="noStrike">
                          <a:effectLst/>
                          <a:latin typeface="Tahoma" panose="020B0604030504040204" pitchFamily="34" charset="0"/>
                        </a:rPr>
                        <a:t>(Compared to the average farmer)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321614"/>
                  </a:ext>
                </a:extLst>
              </a:tr>
              <a:tr h="135073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1350" b="1" i="0" u="sng" strike="noStrike">
                          <a:effectLst/>
                          <a:latin typeface="Tahoma" panose="020B0604030504040204" pitchFamily="34" charset="0"/>
                        </a:rPr>
                        <a:t>Income per ton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765646"/>
                  </a:ext>
                </a:extLst>
              </a:tr>
              <a:tr h="140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sng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sng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sng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sng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sng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sng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sng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sng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sng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sng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sng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0378961"/>
                  </a:ext>
                </a:extLst>
              </a:tr>
              <a:tr h="115062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GOLDENS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696284"/>
                  </a:ext>
                </a:extLst>
              </a:tr>
              <a:tr h="110059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Top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% Difference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776739"/>
                  </a:ext>
                </a:extLst>
              </a:tr>
              <a:tr h="110059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Av'11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Av'12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Av'13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Av'14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Av'15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Av'16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Av'17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Av'18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25 % '18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Av vs. 25%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384973"/>
                  </a:ext>
                </a:extLst>
              </a:tr>
              <a:tr h="115062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226654"/>
                  </a:ext>
                </a:extLst>
              </a:tr>
              <a:tr h="115062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Income per hectare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169,401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169,401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252,194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265,464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203,731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202,156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200,555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261,190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346,480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33%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3353823"/>
                  </a:ext>
                </a:extLst>
              </a:tr>
              <a:tr h="110059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048263"/>
                  </a:ext>
                </a:extLst>
              </a:tr>
              <a:tr h="110059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1" i="0" u="none" strike="noStrike">
                          <a:effectLst/>
                          <a:latin typeface="Tahoma" panose="020B0604030504040204" pitchFamily="34" charset="0"/>
                        </a:rPr>
                        <a:t>Comparison of income per 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3364087"/>
                  </a:ext>
                </a:extLst>
              </a:tr>
              <a:tr h="110059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Average income per 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2,355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2,355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3,137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3,601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2,787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2,639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2,586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3,597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4,215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17%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604144"/>
                  </a:ext>
                </a:extLst>
              </a:tr>
              <a:tr h="110059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0" i="0" u="none" strike="noStrike">
                          <a:effectLst/>
                          <a:latin typeface="Tahoma" panose="020B0604030504040204" pitchFamily="34" charset="0"/>
                        </a:rPr>
                        <a:t>Class 1 and class 2 income per 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3,002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3,002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4,157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4,810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3,725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3,514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3,486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5,088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5,664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11%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766991"/>
                  </a:ext>
                </a:extLst>
              </a:tr>
              <a:tr h="110059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0" i="0" u="none" strike="noStrike">
                          <a:effectLst/>
                          <a:latin typeface="Tahoma" panose="020B0604030504040204" pitchFamily="34" charset="0"/>
                        </a:rPr>
                        <a:t>Total class 1 income per 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3,300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3,300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4,732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6,168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4,684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4,099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3,910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5,719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6,590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15%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862230"/>
                  </a:ext>
                </a:extLst>
              </a:tr>
              <a:tr h="110059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5855824"/>
                  </a:ext>
                </a:extLst>
              </a:tr>
              <a:tr h="110059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Income analysis per class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7074937"/>
                  </a:ext>
                </a:extLst>
              </a:tr>
              <a:tr h="110059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0" i="0" u="none" strike="noStrike">
                          <a:effectLst/>
                          <a:latin typeface="Tahoma" panose="020B0604030504040204" pitchFamily="34" charset="0"/>
                        </a:rPr>
                        <a:t>Class 1 income per 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3,300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3,300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4,732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6,168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4,684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4,099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3,910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5,719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6,590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15%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040926"/>
                  </a:ext>
                </a:extLst>
              </a:tr>
              <a:tr h="110059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0" i="0" u="none" strike="noStrike">
                          <a:effectLst/>
                          <a:latin typeface="Tahoma" panose="020B0604030504040204" pitchFamily="34" charset="0"/>
                        </a:rPr>
                        <a:t>Class 2 income per 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2,132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2,132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2,548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2,405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1,469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2,203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2,645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3,711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3,690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2805861"/>
                  </a:ext>
                </a:extLst>
              </a:tr>
              <a:tr h="110059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0" i="0" u="none" strike="noStrike">
                          <a:effectLst/>
                          <a:latin typeface="Tahoma" panose="020B0604030504040204" pitchFamily="34" charset="0"/>
                        </a:rPr>
                        <a:t>Class 2.5 income per 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1,552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1,489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2,171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1,834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5937252"/>
                  </a:ext>
                </a:extLst>
              </a:tr>
              <a:tr h="110059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0" i="0" u="none" strike="noStrike">
                          <a:effectLst/>
                          <a:latin typeface="Tahoma" panose="020B0604030504040204" pitchFamily="34" charset="0"/>
                        </a:rPr>
                        <a:t>Class 3 income per 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1,185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1,185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1,045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957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1,005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1,087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1,049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930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3855092"/>
                  </a:ext>
                </a:extLst>
              </a:tr>
              <a:tr h="110059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5464712"/>
                  </a:ext>
                </a:extLst>
              </a:tr>
              <a:tr h="110059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TON PER HECTARE PRODUCED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2644322"/>
                  </a:ext>
                </a:extLst>
              </a:tr>
              <a:tr h="110059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906853"/>
                  </a:ext>
                </a:extLst>
              </a:tr>
              <a:tr h="110059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0" i="0" u="none" strike="noStrike">
                          <a:effectLst/>
                          <a:latin typeface="Tahoma" panose="020B0604030504040204" pitchFamily="34" charset="0"/>
                        </a:rPr>
                        <a:t>Class 1 ton per hectare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26%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4543449"/>
                  </a:ext>
                </a:extLst>
              </a:tr>
              <a:tr h="110059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0" i="0" u="none" strike="noStrike">
                          <a:effectLst/>
                          <a:latin typeface="Tahoma" panose="020B0604030504040204" pitchFamily="34" charset="0"/>
                        </a:rPr>
                        <a:t>Class 2 ton per hectare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29%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6650410"/>
                  </a:ext>
                </a:extLst>
              </a:tr>
              <a:tr h="110059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0" i="0" u="none" strike="noStrike">
                          <a:effectLst/>
                          <a:latin typeface="Tahoma" panose="020B0604030504040204" pitchFamily="34" charset="0"/>
                        </a:rPr>
                        <a:t>Class 2.5 ton per hectare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7884106"/>
                  </a:ext>
                </a:extLst>
              </a:tr>
              <a:tr h="110059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0" i="0" u="none" strike="noStrike">
                          <a:effectLst/>
                          <a:latin typeface="Tahoma" panose="020B0604030504040204" pitchFamily="34" charset="0"/>
                        </a:rPr>
                        <a:t>Class 3 ton per hectare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-15%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9057106"/>
                  </a:ext>
                </a:extLst>
              </a:tr>
              <a:tr h="110059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0" i="0" u="none" strike="noStrike">
                          <a:effectLst/>
                          <a:latin typeface="Tahoma" panose="020B0604030504040204" pitchFamily="34" charset="0"/>
                        </a:rPr>
                        <a:t>Class 1 &amp; 2 per hectare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27%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9382019"/>
                  </a:ext>
                </a:extLst>
              </a:tr>
              <a:tr h="115062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Total production per hectare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13%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7980315"/>
                  </a:ext>
                </a:extLst>
              </a:tr>
              <a:tr h="120065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565437"/>
                  </a:ext>
                </a:extLst>
              </a:tr>
              <a:tr h="115062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0" i="0" u="none" strike="noStrike">
                          <a:effectLst/>
                          <a:latin typeface="Tahoma" panose="020B0604030504040204" pitchFamily="34" charset="0"/>
                        </a:rPr>
                        <a:t>% Class 1 and class 2 of 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12%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5596550"/>
                  </a:ext>
                </a:extLst>
              </a:tr>
              <a:tr h="110059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% Fruit in a box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9104407"/>
                  </a:ext>
                </a:extLst>
              </a:tr>
              <a:tr h="110059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sng" strike="noStrike">
                          <a:effectLst/>
                          <a:latin typeface="Tahoma" panose="020B0604030504040204" pitchFamily="34" charset="0"/>
                        </a:rPr>
                        <a:t>Conclusion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9738320"/>
                  </a:ext>
                </a:extLst>
              </a:tr>
              <a:tr h="11005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ZA" sz="1350" b="1" i="0" u="none" strike="noStrike">
                          <a:effectLst/>
                          <a:latin typeface="Tahoma" panose="020B0604030504040204" pitchFamily="34" charset="0"/>
                        </a:rPr>
                        <a:t>1) Price per ton is 17% higher than average farmer.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8285365"/>
                  </a:ext>
                </a:extLst>
              </a:tr>
              <a:tr h="110059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1" i="0" u="none" strike="noStrike">
                          <a:effectLst/>
                          <a:latin typeface="Tahoma" panose="020B0604030504040204" pitchFamily="34" charset="0"/>
                        </a:rPr>
                        <a:t>2) Production is 13% higher.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2635069"/>
                  </a:ext>
                </a:extLst>
              </a:tr>
              <a:tr h="110059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1" i="0" u="none" strike="noStrike">
                          <a:effectLst/>
                          <a:latin typeface="Tahoma" panose="020B0604030504040204" pitchFamily="34" charset="0"/>
                        </a:rPr>
                        <a:t>3) Packouts class 1 &amp; 2 is 12% higher.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6788772"/>
                  </a:ext>
                </a:extLst>
              </a:tr>
              <a:tr h="110059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ZA" sz="1350" b="0" i="0" u="none" strike="noStrike">
                          <a:effectLst/>
                          <a:latin typeface="Tahoma" panose="020B0604030504040204" pitchFamily="34" charset="0"/>
                        </a:rPr>
                        <a:t>*(Note: Top 25% All Golden producers income per hectare and not top 25% profit)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702504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00000000-0008-0000-2400-000003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1894" y="7674231"/>
            <a:ext cx="1671638" cy="92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473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000000-0008-0000-2200-000003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5538" y="7545019"/>
            <a:ext cx="1673225" cy="938213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43E6B80-9FFF-4012-833F-2F66EABAB0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523794"/>
              </p:ext>
            </p:extLst>
          </p:nvPr>
        </p:nvGraphicFramePr>
        <p:xfrm>
          <a:off x="970816" y="-918293"/>
          <a:ext cx="10250366" cy="9052560"/>
        </p:xfrm>
        <a:graphic>
          <a:graphicData uri="http://schemas.openxmlformats.org/drawingml/2006/table">
            <a:tbl>
              <a:tblPr/>
              <a:tblGrid>
                <a:gridCol w="3042761">
                  <a:extLst>
                    <a:ext uri="{9D8B030D-6E8A-4147-A177-3AD203B41FA5}">
                      <a16:colId xmlns:a16="http://schemas.microsoft.com/office/drawing/2014/main" val="1052864410"/>
                    </a:ext>
                  </a:extLst>
                </a:gridCol>
                <a:gridCol w="681997">
                  <a:extLst>
                    <a:ext uri="{9D8B030D-6E8A-4147-A177-3AD203B41FA5}">
                      <a16:colId xmlns:a16="http://schemas.microsoft.com/office/drawing/2014/main" val="3072758268"/>
                    </a:ext>
                  </a:extLst>
                </a:gridCol>
                <a:gridCol w="681997">
                  <a:extLst>
                    <a:ext uri="{9D8B030D-6E8A-4147-A177-3AD203B41FA5}">
                      <a16:colId xmlns:a16="http://schemas.microsoft.com/office/drawing/2014/main" val="3398859041"/>
                    </a:ext>
                  </a:extLst>
                </a:gridCol>
                <a:gridCol w="681997">
                  <a:extLst>
                    <a:ext uri="{9D8B030D-6E8A-4147-A177-3AD203B41FA5}">
                      <a16:colId xmlns:a16="http://schemas.microsoft.com/office/drawing/2014/main" val="4243268632"/>
                    </a:ext>
                  </a:extLst>
                </a:gridCol>
                <a:gridCol w="681997">
                  <a:extLst>
                    <a:ext uri="{9D8B030D-6E8A-4147-A177-3AD203B41FA5}">
                      <a16:colId xmlns:a16="http://schemas.microsoft.com/office/drawing/2014/main" val="3428335455"/>
                    </a:ext>
                  </a:extLst>
                </a:gridCol>
                <a:gridCol w="681997">
                  <a:extLst>
                    <a:ext uri="{9D8B030D-6E8A-4147-A177-3AD203B41FA5}">
                      <a16:colId xmlns:a16="http://schemas.microsoft.com/office/drawing/2014/main" val="3003602224"/>
                    </a:ext>
                  </a:extLst>
                </a:gridCol>
                <a:gridCol w="681997">
                  <a:extLst>
                    <a:ext uri="{9D8B030D-6E8A-4147-A177-3AD203B41FA5}">
                      <a16:colId xmlns:a16="http://schemas.microsoft.com/office/drawing/2014/main" val="2936997877"/>
                    </a:ext>
                  </a:extLst>
                </a:gridCol>
                <a:gridCol w="681997">
                  <a:extLst>
                    <a:ext uri="{9D8B030D-6E8A-4147-A177-3AD203B41FA5}">
                      <a16:colId xmlns:a16="http://schemas.microsoft.com/office/drawing/2014/main" val="2613681875"/>
                    </a:ext>
                  </a:extLst>
                </a:gridCol>
                <a:gridCol w="673255">
                  <a:extLst>
                    <a:ext uri="{9D8B030D-6E8A-4147-A177-3AD203B41FA5}">
                      <a16:colId xmlns:a16="http://schemas.microsoft.com/office/drawing/2014/main" val="2470316753"/>
                    </a:ext>
                  </a:extLst>
                </a:gridCol>
                <a:gridCol w="746117">
                  <a:extLst>
                    <a:ext uri="{9D8B030D-6E8A-4147-A177-3AD203B41FA5}">
                      <a16:colId xmlns:a16="http://schemas.microsoft.com/office/drawing/2014/main" val="241679087"/>
                    </a:ext>
                  </a:extLst>
                </a:gridCol>
                <a:gridCol w="1014254">
                  <a:extLst>
                    <a:ext uri="{9D8B030D-6E8A-4147-A177-3AD203B41FA5}">
                      <a16:colId xmlns:a16="http://schemas.microsoft.com/office/drawing/2014/main" val="602151870"/>
                    </a:ext>
                  </a:extLst>
                </a:gridCol>
              </a:tblGrid>
              <a:tr h="147907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ZA" sz="1350" b="1" i="0" u="none" strike="noStrike">
                          <a:effectLst/>
                          <a:latin typeface="Tahoma" panose="020B0604030504040204" pitchFamily="34" charset="0"/>
                        </a:rPr>
                        <a:t>The profit of the Top 25% Producers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151125"/>
                  </a:ext>
                </a:extLst>
              </a:tr>
              <a:tr h="143136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ZA" sz="1350" b="1" i="0" u="none" strike="noStrike">
                          <a:effectLst/>
                          <a:latin typeface="Tahoma" panose="020B0604030504040204" pitchFamily="34" charset="0"/>
                        </a:rPr>
                        <a:t>(Compared to the average farmer)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899146"/>
                  </a:ext>
                </a:extLst>
              </a:tr>
              <a:tr h="128823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1350" b="1" i="0" u="sng" strike="noStrike">
                          <a:effectLst/>
                          <a:latin typeface="Tahoma" panose="020B0604030504040204" pitchFamily="34" charset="0"/>
                        </a:rPr>
                        <a:t>Income per 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670358"/>
                  </a:ext>
                </a:extLst>
              </a:tr>
              <a:tr h="1335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sng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sng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8317891"/>
                  </a:ext>
                </a:extLst>
              </a:tr>
              <a:tr h="109738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ROYAL GALAS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132282"/>
                  </a:ext>
                </a:extLst>
              </a:tr>
              <a:tr h="104966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Top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% Difference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091300"/>
                  </a:ext>
                </a:extLst>
              </a:tr>
              <a:tr h="104966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Av'11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Av'12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Av'13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Av'14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Av'15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Av'16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Av'17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Av'18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25 % '18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Av vs. 25%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67590"/>
                  </a:ext>
                </a:extLst>
              </a:tr>
              <a:tr h="109738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773645"/>
                  </a:ext>
                </a:extLst>
              </a:tr>
              <a:tr h="104966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Income per hectare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97,128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156,804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221,330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203,122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203,731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278,156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300,077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297,032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384,766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30%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5372428"/>
                  </a:ext>
                </a:extLst>
              </a:tr>
              <a:tr h="104966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1450177"/>
                  </a:ext>
                </a:extLst>
              </a:tr>
              <a:tr h="104966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1" i="0" u="none" strike="noStrike">
                          <a:effectLst/>
                          <a:latin typeface="Tahoma" panose="020B0604030504040204" pitchFamily="34" charset="0"/>
                        </a:rPr>
                        <a:t>Comparison of income per 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242185"/>
                  </a:ext>
                </a:extLst>
              </a:tr>
              <a:tr h="104966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Average income per 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2,109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2,903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3,849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3,528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2,787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4,446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4,391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5,017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5,716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14%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646746"/>
                  </a:ext>
                </a:extLst>
              </a:tr>
              <a:tr h="104966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0" i="0" u="none" strike="noStrike">
                          <a:effectLst/>
                          <a:latin typeface="Tahoma" panose="020B0604030504040204" pitchFamily="34" charset="0"/>
                        </a:rPr>
                        <a:t>Class 1 and class 2 income per 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2,857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3,424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4,737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4,902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3,725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5,886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5,782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6,611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7,133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9356339"/>
                  </a:ext>
                </a:extLst>
              </a:tr>
              <a:tr h="104966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0" i="0" u="none" strike="noStrike">
                          <a:effectLst/>
                          <a:latin typeface="Tahoma" panose="020B0604030504040204" pitchFamily="34" charset="0"/>
                        </a:rPr>
                        <a:t>Total class 1 income per 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3,211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3,829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5,368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5,919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4,684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6,704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6,265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7,184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7,761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8459357"/>
                  </a:ext>
                </a:extLst>
              </a:tr>
              <a:tr h="104966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0074320"/>
                  </a:ext>
                </a:extLst>
              </a:tr>
              <a:tr h="104966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Income analysis per class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9145837"/>
                  </a:ext>
                </a:extLst>
              </a:tr>
              <a:tr h="104966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0" i="0" u="none" strike="noStrike">
                          <a:effectLst/>
                          <a:latin typeface="Tahoma" panose="020B0604030504040204" pitchFamily="34" charset="0"/>
                        </a:rPr>
                        <a:t>Class 1 income per 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3,211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3,829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5,368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5,919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4,684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6,704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6,265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7,184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7,761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905861"/>
                  </a:ext>
                </a:extLst>
              </a:tr>
              <a:tr h="104966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0" i="0" u="none" strike="noStrike">
                          <a:effectLst/>
                          <a:latin typeface="Tahoma" panose="020B0604030504040204" pitchFamily="34" charset="0"/>
                        </a:rPr>
                        <a:t>Class 2 income per 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1,461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1,881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1,925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1,962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1,469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2,539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2,737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3,177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3,878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5986184"/>
                  </a:ext>
                </a:extLst>
              </a:tr>
              <a:tr h="104966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0" i="0" u="none" strike="noStrike">
                          <a:effectLst/>
                          <a:latin typeface="Tahoma" panose="020B0604030504040204" pitchFamily="34" charset="0"/>
                        </a:rPr>
                        <a:t>Class 2.5 income per 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2399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1328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1,860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2,255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4567013"/>
                  </a:ext>
                </a:extLst>
              </a:tr>
              <a:tr h="104966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0" i="0" u="none" strike="noStrike">
                          <a:effectLst/>
                          <a:latin typeface="Tahoma" panose="020B0604030504040204" pitchFamily="34" charset="0"/>
                        </a:rPr>
                        <a:t>Class 3 income per 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1,205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977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1,037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1,096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1,077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1,054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929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5083540"/>
                  </a:ext>
                </a:extLst>
              </a:tr>
              <a:tr h="104966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7629892"/>
                  </a:ext>
                </a:extLst>
              </a:tr>
              <a:tr h="104966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TON PER HECTARE PRODUCED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733237"/>
                  </a:ext>
                </a:extLst>
              </a:tr>
              <a:tr h="104966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9205302"/>
                  </a:ext>
                </a:extLst>
              </a:tr>
              <a:tr h="104966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0" i="0" u="none" strike="noStrike">
                          <a:effectLst/>
                          <a:latin typeface="Tahoma" panose="020B0604030504040204" pitchFamily="34" charset="0"/>
                        </a:rPr>
                        <a:t>Class 1 ton per hectare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20%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5236457"/>
                  </a:ext>
                </a:extLst>
              </a:tr>
              <a:tr h="104966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0" i="0" u="none" strike="noStrike">
                          <a:effectLst/>
                          <a:latin typeface="Tahoma" panose="020B0604030504040204" pitchFamily="34" charset="0"/>
                        </a:rPr>
                        <a:t>Class 2 ton per hectare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39%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7479180"/>
                  </a:ext>
                </a:extLst>
              </a:tr>
              <a:tr h="104966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0" i="0" u="none" strike="noStrike">
                          <a:effectLst/>
                          <a:latin typeface="Tahoma" panose="020B0604030504040204" pitchFamily="34" charset="0"/>
                        </a:rPr>
                        <a:t>Class 2.5 ton per hectare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-8%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2847022"/>
                  </a:ext>
                </a:extLst>
              </a:tr>
              <a:tr h="104966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0" i="0" u="none" strike="noStrike">
                          <a:effectLst/>
                          <a:latin typeface="Tahoma" panose="020B0604030504040204" pitchFamily="34" charset="0"/>
                        </a:rPr>
                        <a:t>Class 3 ton per hectare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-8%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056336"/>
                  </a:ext>
                </a:extLst>
              </a:tr>
              <a:tr h="104966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0" i="0" u="none" strike="noStrike">
                          <a:effectLst/>
                          <a:latin typeface="Tahoma" panose="020B0604030504040204" pitchFamily="34" charset="0"/>
                        </a:rPr>
                        <a:t>Class 1 &amp; 2 per hectare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23%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5809820"/>
                  </a:ext>
                </a:extLst>
              </a:tr>
              <a:tr h="109738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Total production per hectare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14%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9608783"/>
                  </a:ext>
                </a:extLst>
              </a:tr>
              <a:tr h="109738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5453352"/>
                  </a:ext>
                </a:extLst>
              </a:tr>
              <a:tr h="104966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1099900"/>
                  </a:ext>
                </a:extLst>
              </a:tr>
              <a:tr h="104966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0" i="0" u="none" strike="noStrike">
                          <a:effectLst/>
                          <a:latin typeface="Tahoma" panose="020B0604030504040204" pitchFamily="34" charset="0"/>
                        </a:rPr>
                        <a:t>% Class 1 and class 2 of 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7474435"/>
                  </a:ext>
                </a:extLst>
              </a:tr>
              <a:tr h="104966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% Fruit in a box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82%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276536"/>
                  </a:ext>
                </a:extLst>
              </a:tr>
              <a:tr h="104966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0915100"/>
                  </a:ext>
                </a:extLst>
              </a:tr>
              <a:tr h="104966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0" i="0" u="none" strike="noStrike">
                          <a:effectLst/>
                          <a:latin typeface="Tahoma" panose="020B0604030504040204" pitchFamily="34" charset="0"/>
                        </a:rPr>
                        <a:t>% Old strain of total bearing hectares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-17%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8098325"/>
                  </a:ext>
                </a:extLst>
              </a:tr>
              <a:tr h="104966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0" i="0" u="none" strike="noStrike">
                          <a:effectLst/>
                          <a:latin typeface="Tahoma" panose="020B0604030504040204" pitchFamily="34" charset="0"/>
                        </a:rPr>
                        <a:t>% New strain of total bearing hectares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47%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2752695"/>
                  </a:ext>
                </a:extLst>
              </a:tr>
              <a:tr h="104966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sng" strike="noStrike">
                          <a:effectLst/>
                          <a:latin typeface="Tahoma" panose="020B0604030504040204" pitchFamily="34" charset="0"/>
                        </a:rPr>
                        <a:t>Conclusion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9774781"/>
                  </a:ext>
                </a:extLst>
              </a:tr>
              <a:tr h="104966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ZA" sz="1350" b="1" i="0" u="none" strike="noStrike">
                          <a:effectLst/>
                          <a:latin typeface="Tahoma" panose="020B0604030504040204" pitchFamily="34" charset="0"/>
                        </a:rPr>
                        <a:t>1) Price per ton is 14% higher than average farmer.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497768"/>
                  </a:ext>
                </a:extLst>
              </a:tr>
              <a:tr h="104966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1" i="0" u="none" strike="noStrike">
                          <a:effectLst/>
                          <a:latin typeface="Tahoma" panose="020B0604030504040204" pitchFamily="34" charset="0"/>
                        </a:rPr>
                        <a:t>2) Production is 14% higher.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6200716"/>
                  </a:ext>
                </a:extLst>
              </a:tr>
              <a:tr h="104966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1" i="0" u="none" strike="noStrike">
                          <a:effectLst/>
                          <a:latin typeface="Tahoma" panose="020B0604030504040204" pitchFamily="34" charset="0"/>
                        </a:rPr>
                        <a:t>3) Packouts class 1 &amp; 2 is 8% higher.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504289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00000000-0008-0000-2500-000003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79276" y="8665186"/>
            <a:ext cx="979487" cy="53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876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DE0A146-AD41-4C5D-9DCB-891477FDE4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808295"/>
              </p:ext>
            </p:extLst>
          </p:nvPr>
        </p:nvGraphicFramePr>
        <p:xfrm>
          <a:off x="2181045" y="138027"/>
          <a:ext cx="6553200" cy="714375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462244609"/>
                    </a:ext>
                  </a:extLst>
                </a:gridCol>
                <a:gridCol w="2352675">
                  <a:extLst>
                    <a:ext uri="{9D8B030D-6E8A-4147-A177-3AD203B41FA5}">
                      <a16:colId xmlns:a16="http://schemas.microsoft.com/office/drawing/2014/main" val="3058761203"/>
                    </a:ext>
                  </a:extLst>
                </a:gridCol>
                <a:gridCol w="2371725">
                  <a:extLst>
                    <a:ext uri="{9D8B030D-6E8A-4147-A177-3AD203B41FA5}">
                      <a16:colId xmlns:a16="http://schemas.microsoft.com/office/drawing/2014/main" val="350953824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23010419"/>
                    </a:ext>
                  </a:extLst>
                </a:gridCol>
              </a:tblGrid>
              <a:tr h="28575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effectLst/>
                          <a:latin typeface="Tahoma" panose="020B0604030504040204" pitchFamily="34" charset="0"/>
                        </a:rPr>
                        <a:t>Koste &amp; Inkomste opname:  2018/2019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77677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170195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ahoma" panose="020B0604030504040204" pitchFamily="34" charset="0"/>
                        </a:rPr>
                        <a:t>Deelnemers: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154338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A1EC0EC-270D-4D2F-9AD3-310D761A63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355517"/>
              </p:ext>
            </p:extLst>
          </p:nvPr>
        </p:nvGraphicFramePr>
        <p:xfrm>
          <a:off x="3301943" y="885774"/>
          <a:ext cx="4232253" cy="5600700"/>
        </p:xfrm>
        <a:graphic>
          <a:graphicData uri="http://schemas.openxmlformats.org/drawingml/2006/table">
            <a:tbl>
              <a:tblPr/>
              <a:tblGrid>
                <a:gridCol w="2106178">
                  <a:extLst>
                    <a:ext uri="{9D8B030D-6E8A-4147-A177-3AD203B41FA5}">
                      <a16:colId xmlns:a16="http://schemas.microsoft.com/office/drawing/2014/main" val="1724472032"/>
                    </a:ext>
                  </a:extLst>
                </a:gridCol>
                <a:gridCol w="2126075">
                  <a:extLst>
                    <a:ext uri="{9D8B030D-6E8A-4147-A177-3AD203B41FA5}">
                      <a16:colId xmlns:a16="http://schemas.microsoft.com/office/drawing/2014/main" val="3586251660"/>
                    </a:ext>
                  </a:extLst>
                </a:gridCol>
              </a:tblGrid>
              <a:tr h="124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ahoma" panose="020B0604030504040204" pitchFamily="34" charset="0"/>
                        </a:rPr>
                        <a:t>Plaas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ahoma" panose="020B0604030504040204" pitchFamily="34" charset="0"/>
                        </a:rPr>
                        <a:t>Verantwoordelike persoon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409482"/>
                  </a:ext>
                </a:extLst>
              </a:tr>
              <a:tr h="129638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ahoma" panose="020B0604030504040204" pitchFamily="34" charset="0"/>
                        </a:rPr>
                        <a:t>(* = Nuwe deelnemers)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401006"/>
                  </a:ext>
                </a:extLst>
              </a:tr>
              <a:tr h="124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9367514"/>
                  </a:ext>
                </a:extLst>
              </a:tr>
              <a:tr h="124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ahoma" panose="020B0604030504040204" pitchFamily="34" charset="0"/>
                        </a:rPr>
                        <a:t>Boesmansrug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ahoma" panose="020B0604030504040204" pitchFamily="34" charset="0"/>
                        </a:rPr>
                        <a:t>Ken Kilpin/Phil Kilpin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9795925"/>
                  </a:ext>
                </a:extLst>
              </a:tr>
              <a:tr h="124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ahoma" panose="020B0604030504040204" pitchFamily="34" charset="0"/>
                        </a:rPr>
                        <a:t>Boomerang Fruits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ahoma" panose="020B0604030504040204" pitchFamily="34" charset="0"/>
                        </a:rPr>
                        <a:t>James Strachan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6306990"/>
                  </a:ext>
                </a:extLst>
              </a:tr>
              <a:tr h="124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ahoma" panose="020B0604030504040204" pitchFamily="34" charset="0"/>
                        </a:rPr>
                        <a:t>Chiltern Farm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ahoma" panose="020B0604030504040204" pitchFamily="34" charset="0"/>
                        </a:rPr>
                        <a:t>Justin Mudge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871696"/>
                  </a:ext>
                </a:extLst>
              </a:tr>
              <a:tr h="124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ahoma" panose="020B0604030504040204" pitchFamily="34" charset="0"/>
                        </a:rPr>
                        <a:t>Clouds End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ahoma" panose="020B0604030504040204" pitchFamily="34" charset="0"/>
                        </a:rPr>
                        <a:t>Brian Frost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6872626"/>
                  </a:ext>
                </a:extLst>
              </a:tr>
              <a:tr h="124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ahoma" panose="020B0604030504040204" pitchFamily="34" charset="0"/>
                        </a:rPr>
                        <a:t>De Rust Landgoed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ahoma" panose="020B0604030504040204" pitchFamily="34" charset="0"/>
                        </a:rPr>
                        <a:t>Paul Cluver/Karin Cluver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3277457"/>
                  </a:ext>
                </a:extLst>
              </a:tr>
              <a:tr h="124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ahoma" panose="020B0604030504040204" pitchFamily="34" charset="0"/>
                        </a:rPr>
                        <a:t>Dennegeur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ahoma" panose="020B0604030504040204" pitchFamily="34" charset="0"/>
                        </a:rPr>
                        <a:t>Stephan Beukes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597916"/>
                  </a:ext>
                </a:extLst>
              </a:tr>
              <a:tr h="124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ahoma" panose="020B0604030504040204" pitchFamily="34" charset="0"/>
                        </a:rPr>
                        <a:t>Diepgat Plase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ahoma" panose="020B0604030504040204" pitchFamily="34" charset="0"/>
                        </a:rPr>
                        <a:t>Len Hauman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7631092"/>
                  </a:ext>
                </a:extLst>
              </a:tr>
              <a:tr h="124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ahoma" panose="020B0604030504040204" pitchFamily="34" charset="0"/>
                        </a:rPr>
                        <a:t>Elgin Orchards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ahoma" panose="020B0604030504040204" pitchFamily="34" charset="0"/>
                        </a:rPr>
                        <a:t>Niel Reid/Hanlie Green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3030721"/>
                  </a:ext>
                </a:extLst>
              </a:tr>
              <a:tr h="124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ahoma" panose="020B0604030504040204" pitchFamily="34" charset="0"/>
                        </a:rPr>
                        <a:t>Fruitways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ahoma" panose="020B0604030504040204" pitchFamily="34" charset="0"/>
                        </a:rPr>
                        <a:t>Hannes Halgryn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4739820"/>
                  </a:ext>
                </a:extLst>
              </a:tr>
              <a:tr h="124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ahoma" panose="020B0604030504040204" pitchFamily="34" charset="0"/>
                        </a:rPr>
                        <a:t>Glen Fruin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ahoma" panose="020B0604030504040204" pitchFamily="34" charset="0"/>
                        </a:rPr>
                        <a:t>Ross Heyns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7445569"/>
                  </a:ext>
                </a:extLst>
              </a:tr>
              <a:tr h="124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ahoma" panose="020B0604030504040204" pitchFamily="34" charset="0"/>
                        </a:rPr>
                        <a:t>Glenbrae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ahoma" panose="020B0604030504040204" pitchFamily="34" charset="0"/>
                        </a:rPr>
                        <a:t>Albert Rust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5723176"/>
                  </a:ext>
                </a:extLst>
              </a:tr>
              <a:tr h="124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ahoma" panose="020B0604030504040204" pitchFamily="34" charset="0"/>
                        </a:rPr>
                        <a:t>Habibi Farming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ahoma" panose="020B0604030504040204" pitchFamily="34" charset="0"/>
                        </a:rPr>
                        <a:t>Danie du Plessis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935341"/>
                  </a:ext>
                </a:extLst>
              </a:tr>
              <a:tr h="124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ahoma" panose="020B0604030504040204" pitchFamily="34" charset="0"/>
                        </a:rPr>
                        <a:t>Hoogland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ahoma" panose="020B0604030504040204" pitchFamily="34" charset="0"/>
                        </a:rPr>
                        <a:t>Cobus Nel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079086"/>
                  </a:ext>
                </a:extLst>
              </a:tr>
              <a:tr h="124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ahoma" panose="020B0604030504040204" pitchFamily="34" charset="0"/>
                        </a:rPr>
                        <a:t>Hutton-Squire Farms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ahoma" panose="020B0604030504040204" pitchFamily="34" charset="0"/>
                        </a:rPr>
                        <a:t>Richard Hutton-Squire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9428987"/>
                  </a:ext>
                </a:extLst>
              </a:tr>
              <a:tr h="124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ahoma" panose="020B0604030504040204" pitchFamily="34" charset="0"/>
                        </a:rPr>
                        <a:t>Karweyderskraal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ahoma" panose="020B0604030504040204" pitchFamily="34" charset="0"/>
                        </a:rPr>
                        <a:t>Danie van Zyl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6542062"/>
                  </a:ext>
                </a:extLst>
              </a:tr>
              <a:tr h="124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ahoma" panose="020B0604030504040204" pitchFamily="34" charset="0"/>
                        </a:rPr>
                        <a:t>Kleine Heidepan Plase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ahoma" panose="020B0604030504040204" pitchFamily="34" charset="0"/>
                        </a:rPr>
                        <a:t>Arno Reuvers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7171703"/>
                  </a:ext>
                </a:extLst>
              </a:tr>
              <a:tr h="124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ahoma" panose="020B0604030504040204" pitchFamily="34" charset="0"/>
                        </a:rPr>
                        <a:t>Lebanon Fruit Farm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ahoma" panose="020B0604030504040204" pitchFamily="34" charset="0"/>
                        </a:rPr>
                        <a:t>Pikkie Grobbelaar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2862125"/>
                  </a:ext>
                </a:extLst>
              </a:tr>
              <a:tr h="124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ahoma" panose="020B0604030504040204" pitchFamily="34" charset="0"/>
                        </a:rPr>
                        <a:t>Lourens Agri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ahoma" panose="020B0604030504040204" pitchFamily="34" charset="0"/>
                        </a:rPr>
                        <a:t>Kobus Lourens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3734504"/>
                  </a:ext>
                </a:extLst>
              </a:tr>
              <a:tr h="124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ahoma" panose="020B0604030504040204" pitchFamily="34" charset="0"/>
                        </a:rPr>
                        <a:t>Lourensford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ahoma" panose="020B0604030504040204" pitchFamily="34" charset="0"/>
                        </a:rPr>
                        <a:t>Cornè Fourie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0077219"/>
                  </a:ext>
                </a:extLst>
              </a:tr>
              <a:tr h="124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ahoma" panose="020B0604030504040204" pitchFamily="34" charset="0"/>
                        </a:rPr>
                        <a:t>Monteith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ahoma" panose="020B0604030504040204" pitchFamily="34" charset="0"/>
                        </a:rPr>
                        <a:t>Andries Erwee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4021347"/>
                  </a:ext>
                </a:extLst>
              </a:tr>
              <a:tr h="124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ahoma" panose="020B0604030504040204" pitchFamily="34" charset="0"/>
                        </a:rPr>
                        <a:t>Môreson Trust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ahoma" panose="020B0604030504040204" pitchFamily="34" charset="0"/>
                        </a:rPr>
                        <a:t>Pieter de Wet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1082526"/>
                  </a:ext>
                </a:extLst>
              </a:tr>
              <a:tr h="124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ahoma" panose="020B0604030504040204" pitchFamily="34" charset="0"/>
                        </a:rPr>
                        <a:t>Nidderdale Farm*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ahoma" panose="020B0604030504040204" pitchFamily="34" charset="0"/>
                        </a:rPr>
                        <a:t>Craig Johnson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802993"/>
                  </a:ext>
                </a:extLst>
              </a:tr>
              <a:tr h="124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ahoma" panose="020B0604030504040204" pitchFamily="34" charset="0"/>
                        </a:rPr>
                        <a:t>Niel Loubser Boerdery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ahoma" panose="020B0604030504040204" pitchFamily="34" charset="0"/>
                        </a:rPr>
                        <a:t>Niel Loubser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2606855"/>
                  </a:ext>
                </a:extLst>
              </a:tr>
              <a:tr h="124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ahoma" panose="020B0604030504040204" pitchFamily="34" charset="0"/>
                        </a:rPr>
                        <a:t>Oak Valley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ahoma" panose="020B0604030504040204" pitchFamily="34" charset="0"/>
                        </a:rPr>
                        <a:t>Neville van Vuuren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2995471"/>
                  </a:ext>
                </a:extLst>
              </a:tr>
              <a:tr h="124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ahoma" panose="020B0604030504040204" pitchFamily="34" charset="0"/>
                        </a:rPr>
                        <a:t>PP Mong Trust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ahoma" panose="020B0604030504040204" pitchFamily="34" charset="0"/>
                        </a:rPr>
                        <a:t>Bertus Mong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6719904"/>
                  </a:ext>
                </a:extLst>
              </a:tr>
              <a:tr h="124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ahoma" panose="020B0604030504040204" pitchFamily="34" charset="0"/>
                        </a:rPr>
                        <a:t>Provider Farming*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ahoma" panose="020B0604030504040204" pitchFamily="34" charset="0"/>
                        </a:rPr>
                        <a:t>Christo de Wet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942525"/>
                  </a:ext>
                </a:extLst>
              </a:tr>
              <a:tr h="124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ahoma" panose="020B0604030504040204" pitchFamily="34" charset="0"/>
                        </a:rPr>
                        <a:t>Remhoogte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ahoma" panose="020B0604030504040204" pitchFamily="34" charset="0"/>
                        </a:rPr>
                        <a:t>Thys Blom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4913613"/>
                  </a:ext>
                </a:extLst>
              </a:tr>
              <a:tr h="124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ahoma" panose="020B0604030504040204" pitchFamily="34" charset="0"/>
                        </a:rPr>
                        <a:t>Restanwold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ahoma" panose="020B0604030504040204" pitchFamily="34" charset="0"/>
                        </a:rPr>
                        <a:t>Ian Walton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8464045"/>
                  </a:ext>
                </a:extLst>
              </a:tr>
              <a:tr h="124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ahoma" panose="020B0604030504040204" pitchFamily="34" charset="0"/>
                        </a:rPr>
                        <a:t>Strathian Farm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ahoma" panose="020B0604030504040204" pitchFamily="34" charset="0"/>
                        </a:rPr>
                        <a:t>Danie du Plessis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1456325"/>
                  </a:ext>
                </a:extLst>
              </a:tr>
              <a:tr h="124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ahoma" panose="020B0604030504040204" pitchFamily="34" charset="0"/>
                        </a:rPr>
                        <a:t>The Valley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ahoma" panose="020B0604030504040204" pitchFamily="34" charset="0"/>
                        </a:rPr>
                        <a:t>Mike du Toit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6476191"/>
                  </a:ext>
                </a:extLst>
              </a:tr>
              <a:tr h="124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ahoma" panose="020B0604030504040204" pitchFamily="34" charset="0"/>
                        </a:rPr>
                        <a:t>Vredenhof Farm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ahoma" panose="020B0604030504040204" pitchFamily="34" charset="0"/>
                        </a:rPr>
                        <a:t>Barry van Breda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613455"/>
                  </a:ext>
                </a:extLst>
              </a:tr>
              <a:tr h="129638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1121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87938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000000-0008-0000-2200-000003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5538" y="7545019"/>
            <a:ext cx="1673225" cy="9382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000000-0008-0000-2600-000003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13445" y="8304348"/>
            <a:ext cx="1123950" cy="619125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71E28B5-8316-445C-818C-12073D29B9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954760"/>
              </p:ext>
            </p:extLst>
          </p:nvPr>
        </p:nvGraphicFramePr>
        <p:xfrm>
          <a:off x="241302" y="179014"/>
          <a:ext cx="11327849" cy="6417377"/>
        </p:xfrm>
        <a:graphic>
          <a:graphicData uri="http://schemas.openxmlformats.org/drawingml/2006/table">
            <a:tbl>
              <a:tblPr/>
              <a:tblGrid>
                <a:gridCol w="3197153">
                  <a:extLst>
                    <a:ext uri="{9D8B030D-6E8A-4147-A177-3AD203B41FA5}">
                      <a16:colId xmlns:a16="http://schemas.microsoft.com/office/drawing/2014/main" val="1989546278"/>
                    </a:ext>
                  </a:extLst>
                </a:gridCol>
                <a:gridCol w="771727">
                  <a:extLst>
                    <a:ext uri="{9D8B030D-6E8A-4147-A177-3AD203B41FA5}">
                      <a16:colId xmlns:a16="http://schemas.microsoft.com/office/drawing/2014/main" val="849343524"/>
                    </a:ext>
                  </a:extLst>
                </a:gridCol>
                <a:gridCol w="771727">
                  <a:extLst>
                    <a:ext uri="{9D8B030D-6E8A-4147-A177-3AD203B41FA5}">
                      <a16:colId xmlns:a16="http://schemas.microsoft.com/office/drawing/2014/main" val="1188468880"/>
                    </a:ext>
                  </a:extLst>
                </a:gridCol>
                <a:gridCol w="771727">
                  <a:extLst>
                    <a:ext uri="{9D8B030D-6E8A-4147-A177-3AD203B41FA5}">
                      <a16:colId xmlns:a16="http://schemas.microsoft.com/office/drawing/2014/main" val="2390892823"/>
                    </a:ext>
                  </a:extLst>
                </a:gridCol>
                <a:gridCol w="771727">
                  <a:extLst>
                    <a:ext uri="{9D8B030D-6E8A-4147-A177-3AD203B41FA5}">
                      <a16:colId xmlns:a16="http://schemas.microsoft.com/office/drawing/2014/main" val="2123437016"/>
                    </a:ext>
                  </a:extLst>
                </a:gridCol>
                <a:gridCol w="771727">
                  <a:extLst>
                    <a:ext uri="{9D8B030D-6E8A-4147-A177-3AD203B41FA5}">
                      <a16:colId xmlns:a16="http://schemas.microsoft.com/office/drawing/2014/main" val="744627770"/>
                    </a:ext>
                  </a:extLst>
                </a:gridCol>
                <a:gridCol w="771727">
                  <a:extLst>
                    <a:ext uri="{9D8B030D-6E8A-4147-A177-3AD203B41FA5}">
                      <a16:colId xmlns:a16="http://schemas.microsoft.com/office/drawing/2014/main" val="973115908"/>
                    </a:ext>
                  </a:extLst>
                </a:gridCol>
                <a:gridCol w="771727">
                  <a:extLst>
                    <a:ext uri="{9D8B030D-6E8A-4147-A177-3AD203B41FA5}">
                      <a16:colId xmlns:a16="http://schemas.microsoft.com/office/drawing/2014/main" val="1716760530"/>
                    </a:ext>
                  </a:extLst>
                </a:gridCol>
                <a:gridCol w="771727">
                  <a:extLst>
                    <a:ext uri="{9D8B030D-6E8A-4147-A177-3AD203B41FA5}">
                      <a16:colId xmlns:a16="http://schemas.microsoft.com/office/drawing/2014/main" val="777054090"/>
                    </a:ext>
                  </a:extLst>
                </a:gridCol>
                <a:gridCol w="808476">
                  <a:extLst>
                    <a:ext uri="{9D8B030D-6E8A-4147-A177-3AD203B41FA5}">
                      <a16:colId xmlns:a16="http://schemas.microsoft.com/office/drawing/2014/main" val="801801587"/>
                    </a:ext>
                  </a:extLst>
                </a:gridCol>
                <a:gridCol w="1148404">
                  <a:extLst>
                    <a:ext uri="{9D8B030D-6E8A-4147-A177-3AD203B41FA5}">
                      <a16:colId xmlns:a16="http://schemas.microsoft.com/office/drawing/2014/main" val="4152746254"/>
                    </a:ext>
                  </a:extLst>
                </a:gridCol>
              </a:tblGrid>
              <a:tr h="246821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PINK LADIES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3622866"/>
                  </a:ext>
                </a:extLst>
              </a:tr>
              <a:tr h="236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Top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% Difference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858523"/>
                  </a:ext>
                </a:extLst>
              </a:tr>
              <a:tr h="236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Av'11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Av'12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Av'13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Av'14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Av'15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Av'16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Av'17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Av'18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25 % 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Av vs. 25%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438154"/>
                  </a:ext>
                </a:extLst>
              </a:tr>
              <a:tr h="246821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292426"/>
                  </a:ext>
                </a:extLst>
              </a:tr>
              <a:tr h="236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Income per hectare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163,382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191,301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307,232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294,827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361,048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313,692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300,439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346,325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487,266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41%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3653751"/>
                  </a:ext>
                </a:extLst>
              </a:tr>
              <a:tr h="236091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1" i="0" u="none" strike="noStrike">
                          <a:effectLst/>
                          <a:latin typeface="Tahoma" panose="020B0604030504040204" pitchFamily="34" charset="0"/>
                        </a:rPr>
                        <a:t>Comparison of income per 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5799058"/>
                  </a:ext>
                </a:extLst>
              </a:tr>
              <a:tr h="236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Average income per 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2,593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3,353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3,752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4,574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5,104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4,123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4,364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5,077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5,791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14%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5769856"/>
                  </a:ext>
                </a:extLst>
              </a:tr>
              <a:tr h="236091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0" i="0" u="none" strike="noStrike">
                          <a:effectLst/>
                          <a:latin typeface="Tahoma" panose="020B0604030504040204" pitchFamily="34" charset="0"/>
                        </a:rPr>
                        <a:t>Class 1 and class 2 income per 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3,827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4,577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5,397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5,878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6,746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6,345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6,884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7,708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8,068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6866802"/>
                  </a:ext>
                </a:extLst>
              </a:tr>
              <a:tr h="236091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0" i="0" u="none" strike="noStrike">
                          <a:effectLst/>
                          <a:latin typeface="Tahoma" panose="020B0604030504040204" pitchFamily="34" charset="0"/>
                        </a:rPr>
                        <a:t>Total class 1 income per 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4,508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5,608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7,121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8,096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8,677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7,722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8,645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8,895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9,060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8341696"/>
                  </a:ext>
                </a:extLst>
              </a:tr>
              <a:tr h="236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Income analysis per class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8912702"/>
                  </a:ext>
                </a:extLst>
              </a:tr>
              <a:tr h="236091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0" i="0" u="none" strike="noStrike">
                          <a:effectLst/>
                          <a:latin typeface="Tahoma" panose="020B0604030504040204" pitchFamily="34" charset="0"/>
                        </a:rPr>
                        <a:t>Class 1 income per 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4,508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5,608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7,121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8,096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8,677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7,722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8,645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8,895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9,060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3408336"/>
                  </a:ext>
                </a:extLst>
              </a:tr>
              <a:tr h="236091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0" i="0" u="none" strike="noStrike">
                          <a:effectLst/>
                          <a:latin typeface="Tahoma" panose="020B0604030504040204" pitchFamily="34" charset="0"/>
                        </a:rPr>
                        <a:t>Class 2 income per 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1,880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2,213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1,803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1,983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1,867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2,764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1,932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3,402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3,598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4002746"/>
                  </a:ext>
                </a:extLst>
              </a:tr>
              <a:tr h="236091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0" i="0" u="none" strike="noStrike">
                          <a:effectLst/>
                          <a:latin typeface="Tahoma" panose="020B0604030504040204" pitchFamily="34" charset="0"/>
                        </a:rPr>
                        <a:t>Class 2.5 income per 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2,234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1,497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2,046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2,095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1707658"/>
                  </a:ext>
                </a:extLst>
              </a:tr>
              <a:tr h="236091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0" i="0" u="none" strike="noStrike">
                          <a:effectLst/>
                          <a:latin typeface="Tahoma" panose="020B0604030504040204" pitchFamily="34" charset="0"/>
                        </a:rPr>
                        <a:t>Class 3 income per 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1,096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1,147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1,049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906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1,296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1,401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1,094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1,113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812329"/>
                  </a:ext>
                </a:extLst>
              </a:tr>
              <a:tr h="236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TON PER HECTARE PRODUCED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9870212"/>
                  </a:ext>
                </a:extLst>
              </a:tr>
              <a:tr h="236091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0" i="0" u="none" strike="noStrike">
                          <a:effectLst/>
                          <a:latin typeface="Tahoma" panose="020B0604030504040204" pitchFamily="34" charset="0"/>
                        </a:rPr>
                        <a:t>Class 1 ton per hectare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45%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8657874"/>
                  </a:ext>
                </a:extLst>
              </a:tr>
              <a:tr h="236091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0" i="0" u="none" strike="noStrike">
                          <a:effectLst/>
                          <a:latin typeface="Tahoma" panose="020B0604030504040204" pitchFamily="34" charset="0"/>
                        </a:rPr>
                        <a:t>Class 2 ton per hectare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17%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813392"/>
                  </a:ext>
                </a:extLst>
              </a:tr>
              <a:tr h="236091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0" i="0" u="none" strike="noStrike">
                          <a:effectLst/>
                          <a:latin typeface="Tahoma" panose="020B0604030504040204" pitchFamily="34" charset="0"/>
                        </a:rPr>
                        <a:t>Class 2.5 ton per hectare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14%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5217773"/>
                  </a:ext>
                </a:extLst>
              </a:tr>
              <a:tr h="236091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0" i="0" u="none" strike="noStrike">
                          <a:effectLst/>
                          <a:latin typeface="Tahoma" panose="020B0604030504040204" pitchFamily="34" charset="0"/>
                        </a:rPr>
                        <a:t>Class 3 ton per hectare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-4%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0777591"/>
                  </a:ext>
                </a:extLst>
              </a:tr>
              <a:tr h="236091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0" i="0" u="none" strike="noStrike">
                          <a:effectLst/>
                          <a:latin typeface="Tahoma" panose="020B0604030504040204" pitchFamily="34" charset="0"/>
                        </a:rPr>
                        <a:t>Class 1 &amp; 2 per hectare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39%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2042419"/>
                  </a:ext>
                </a:extLst>
              </a:tr>
              <a:tr h="246821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Total production per hectare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23%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1551879"/>
                  </a:ext>
                </a:extLst>
              </a:tr>
              <a:tr h="246821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5497432"/>
                  </a:ext>
                </a:extLst>
              </a:tr>
              <a:tr h="236091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0" i="0" u="none" strike="noStrike">
                          <a:effectLst/>
                          <a:latin typeface="Tahoma" panose="020B0604030504040204" pitchFamily="34" charset="0"/>
                        </a:rPr>
                        <a:t>% Class 1 and class 2 of 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12%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5469792"/>
                  </a:ext>
                </a:extLst>
              </a:tr>
              <a:tr h="236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% Fruit in a box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4358856"/>
                  </a:ext>
                </a:extLst>
              </a:tr>
              <a:tr h="236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5215539"/>
                  </a:ext>
                </a:extLst>
              </a:tr>
              <a:tr h="236091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0" i="0" u="none" strike="noStrike">
                          <a:effectLst/>
                          <a:latin typeface="Tahoma" panose="020B0604030504040204" pitchFamily="34" charset="0"/>
                        </a:rPr>
                        <a:t>% Old strain of total bearing hectares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0632225"/>
                  </a:ext>
                </a:extLst>
              </a:tr>
              <a:tr h="236091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0" i="0" u="none" strike="noStrike">
                          <a:effectLst/>
                          <a:latin typeface="Tahoma" panose="020B0604030504040204" pitchFamily="34" charset="0"/>
                        </a:rPr>
                        <a:t>% New strain of total bearing hectares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 dirty="0">
                          <a:effectLst/>
                          <a:latin typeface="Tahoma" panose="020B0604030504040204" pitchFamily="34" charset="0"/>
                        </a:rPr>
                        <a:t>-3%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378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70981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000000-0008-0000-2300-000003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34850" y="8878888"/>
            <a:ext cx="1676400" cy="92075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C44326-789B-49B2-B280-339E24FE2D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048682"/>
              </p:ext>
            </p:extLst>
          </p:nvPr>
        </p:nvGraphicFramePr>
        <p:xfrm>
          <a:off x="1127712" y="-712553"/>
          <a:ext cx="8906603" cy="8641080"/>
        </p:xfrm>
        <a:graphic>
          <a:graphicData uri="http://schemas.openxmlformats.org/drawingml/2006/table">
            <a:tbl>
              <a:tblPr/>
              <a:tblGrid>
                <a:gridCol w="2685873">
                  <a:extLst>
                    <a:ext uri="{9D8B030D-6E8A-4147-A177-3AD203B41FA5}">
                      <a16:colId xmlns:a16="http://schemas.microsoft.com/office/drawing/2014/main" val="1942091270"/>
                    </a:ext>
                  </a:extLst>
                </a:gridCol>
                <a:gridCol w="586570">
                  <a:extLst>
                    <a:ext uri="{9D8B030D-6E8A-4147-A177-3AD203B41FA5}">
                      <a16:colId xmlns:a16="http://schemas.microsoft.com/office/drawing/2014/main" val="1752016250"/>
                    </a:ext>
                  </a:extLst>
                </a:gridCol>
                <a:gridCol w="586570">
                  <a:extLst>
                    <a:ext uri="{9D8B030D-6E8A-4147-A177-3AD203B41FA5}">
                      <a16:colId xmlns:a16="http://schemas.microsoft.com/office/drawing/2014/main" val="111194342"/>
                    </a:ext>
                  </a:extLst>
                </a:gridCol>
                <a:gridCol w="586570">
                  <a:extLst>
                    <a:ext uri="{9D8B030D-6E8A-4147-A177-3AD203B41FA5}">
                      <a16:colId xmlns:a16="http://schemas.microsoft.com/office/drawing/2014/main" val="1000226108"/>
                    </a:ext>
                  </a:extLst>
                </a:gridCol>
                <a:gridCol w="586570">
                  <a:extLst>
                    <a:ext uri="{9D8B030D-6E8A-4147-A177-3AD203B41FA5}">
                      <a16:colId xmlns:a16="http://schemas.microsoft.com/office/drawing/2014/main" val="2049337686"/>
                    </a:ext>
                  </a:extLst>
                </a:gridCol>
                <a:gridCol w="586570">
                  <a:extLst>
                    <a:ext uri="{9D8B030D-6E8A-4147-A177-3AD203B41FA5}">
                      <a16:colId xmlns:a16="http://schemas.microsoft.com/office/drawing/2014/main" val="1962774308"/>
                    </a:ext>
                  </a:extLst>
                </a:gridCol>
                <a:gridCol w="586570">
                  <a:extLst>
                    <a:ext uri="{9D8B030D-6E8A-4147-A177-3AD203B41FA5}">
                      <a16:colId xmlns:a16="http://schemas.microsoft.com/office/drawing/2014/main" val="2295088808"/>
                    </a:ext>
                  </a:extLst>
                </a:gridCol>
                <a:gridCol w="586570">
                  <a:extLst>
                    <a:ext uri="{9D8B030D-6E8A-4147-A177-3AD203B41FA5}">
                      <a16:colId xmlns:a16="http://schemas.microsoft.com/office/drawing/2014/main" val="1661301494"/>
                    </a:ext>
                  </a:extLst>
                </a:gridCol>
                <a:gridCol w="586570">
                  <a:extLst>
                    <a:ext uri="{9D8B030D-6E8A-4147-A177-3AD203B41FA5}">
                      <a16:colId xmlns:a16="http://schemas.microsoft.com/office/drawing/2014/main" val="1894068944"/>
                    </a:ext>
                  </a:extLst>
                </a:gridCol>
                <a:gridCol w="679187">
                  <a:extLst>
                    <a:ext uri="{9D8B030D-6E8A-4147-A177-3AD203B41FA5}">
                      <a16:colId xmlns:a16="http://schemas.microsoft.com/office/drawing/2014/main" val="2816585133"/>
                    </a:ext>
                  </a:extLst>
                </a:gridCol>
                <a:gridCol w="848983">
                  <a:extLst>
                    <a:ext uri="{9D8B030D-6E8A-4147-A177-3AD203B41FA5}">
                      <a16:colId xmlns:a16="http://schemas.microsoft.com/office/drawing/2014/main" val="1000427845"/>
                    </a:ext>
                  </a:extLst>
                </a:gridCol>
              </a:tblGrid>
              <a:tr h="155836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ZA" sz="1350" b="1" i="0" u="none" strike="noStrike">
                          <a:effectLst/>
                          <a:latin typeface="Tahoma" panose="020B0604030504040204" pitchFamily="34" charset="0"/>
                        </a:rPr>
                        <a:t>The profit of the Top 25% Producers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502863"/>
                  </a:ext>
                </a:extLst>
              </a:tr>
              <a:tr h="150809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ZA" sz="1350" b="1" i="0" u="none" strike="noStrike">
                          <a:effectLst/>
                          <a:latin typeface="Tahoma" panose="020B0604030504040204" pitchFamily="34" charset="0"/>
                        </a:rPr>
                        <a:t>(Compared to the average farmer)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405526"/>
                  </a:ext>
                </a:extLst>
              </a:tr>
              <a:tr h="135728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1350" b="1" i="0" u="sng" strike="noStrike">
                          <a:effectLst/>
                          <a:latin typeface="Tahoma" panose="020B0604030504040204" pitchFamily="34" charset="0"/>
                        </a:rPr>
                        <a:t>Income per 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251813"/>
                  </a:ext>
                </a:extLst>
              </a:tr>
              <a:tr h="1407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sng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sng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0959289"/>
                  </a:ext>
                </a:extLst>
              </a:tr>
              <a:tr h="115620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PACKHAMS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905756"/>
                  </a:ext>
                </a:extLst>
              </a:tr>
              <a:tr h="110593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Top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900141"/>
                  </a:ext>
                </a:extLst>
              </a:tr>
              <a:tr h="110593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Av'11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Av'12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Av'13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Av'14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Av'15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Av'16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Av'17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Av'18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 25 % 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Av vs. 25%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443858"/>
                  </a:ext>
                </a:extLst>
              </a:tr>
              <a:tr h="115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538462"/>
                  </a:ext>
                </a:extLst>
              </a:tr>
              <a:tr h="110593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Income per hectare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112,078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134,395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208,079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205,613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211,001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259,393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268,439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234,092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325,021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6709503"/>
                  </a:ext>
                </a:extLst>
              </a:tr>
              <a:tr h="110593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3594887"/>
                  </a:ext>
                </a:extLst>
              </a:tr>
              <a:tr h="110593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1" i="0" u="none" strike="noStrike">
                          <a:effectLst/>
                          <a:latin typeface="Tahoma" panose="020B0604030504040204" pitchFamily="34" charset="0"/>
                        </a:rPr>
                        <a:t>Comparison of income per 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4851938"/>
                  </a:ext>
                </a:extLst>
              </a:tr>
              <a:tr h="110593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Average income per 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2,179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2,285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3,863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3,843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3,870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4,943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4,261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4,404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4,640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2417784"/>
                  </a:ext>
                </a:extLst>
              </a:tr>
              <a:tr h="110593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0" i="0" u="none" strike="noStrike">
                          <a:effectLst/>
                          <a:latin typeface="Tahoma" panose="020B0604030504040204" pitchFamily="34" charset="0"/>
                        </a:rPr>
                        <a:t>Class 1 and class 2 income per 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2,743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2,824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4,774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4,693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4,906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6,271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5,658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6,054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6,215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6811899"/>
                  </a:ext>
                </a:extLst>
              </a:tr>
              <a:tr h="110593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0" i="0" u="none" strike="noStrike">
                          <a:effectLst/>
                          <a:latin typeface="Tahoma" panose="020B0604030504040204" pitchFamily="34" charset="0"/>
                        </a:rPr>
                        <a:t>Total class 1 income per 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3,077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3,274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5,620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5,329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5,502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7,342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6,235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6,710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6,859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5489988"/>
                  </a:ext>
                </a:extLst>
              </a:tr>
              <a:tr h="110593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2556030"/>
                  </a:ext>
                </a:extLst>
              </a:tr>
              <a:tr h="110593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Income analysis per class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3322749"/>
                  </a:ext>
                </a:extLst>
              </a:tr>
              <a:tr h="110593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0" i="0" u="none" strike="noStrike">
                          <a:effectLst/>
                          <a:latin typeface="Tahoma" panose="020B0604030504040204" pitchFamily="34" charset="0"/>
                        </a:rPr>
                        <a:t>Class 1 income per 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3,077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3,274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5,620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5,329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5,502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7,342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6,235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6,710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6,859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2383506"/>
                  </a:ext>
                </a:extLst>
              </a:tr>
              <a:tr h="110593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0" i="0" u="none" strike="noStrike">
                          <a:effectLst/>
                          <a:latin typeface="Tahoma" panose="020B0604030504040204" pitchFamily="34" charset="0"/>
                        </a:rPr>
                        <a:t>Class 2 income per 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1,833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1,717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2,656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2,170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2,205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3,295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3,614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3,582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3,701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034646"/>
                  </a:ext>
                </a:extLst>
              </a:tr>
              <a:tr h="110593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0" i="0" u="none" strike="noStrike">
                          <a:effectLst/>
                          <a:latin typeface="Tahoma" panose="020B0604030504040204" pitchFamily="34" charset="0"/>
                        </a:rPr>
                        <a:t>Class 2.5 income per 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2,189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2,294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2,117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2,040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4742831"/>
                  </a:ext>
                </a:extLst>
              </a:tr>
              <a:tr h="110593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0" i="0" u="none" strike="noStrike">
                          <a:effectLst/>
                          <a:latin typeface="Tahoma" panose="020B0604030504040204" pitchFamily="34" charset="0"/>
                        </a:rPr>
                        <a:t>Class 3 income per 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852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1,019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1,022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941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855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813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9990331"/>
                  </a:ext>
                </a:extLst>
              </a:tr>
              <a:tr h="110593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373855"/>
                  </a:ext>
                </a:extLst>
              </a:tr>
              <a:tr h="110593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TON PER HECTARE PRODUCED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6849408"/>
                  </a:ext>
                </a:extLst>
              </a:tr>
              <a:tr h="110593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5233298"/>
                  </a:ext>
                </a:extLst>
              </a:tr>
              <a:tr h="110593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0" i="0" u="none" strike="noStrike">
                          <a:effectLst/>
                          <a:latin typeface="Tahoma" panose="020B0604030504040204" pitchFamily="34" charset="0"/>
                        </a:rPr>
                        <a:t>Class 1 ton per hectare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3564835"/>
                  </a:ext>
                </a:extLst>
              </a:tr>
              <a:tr h="110593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0" i="0" u="none" strike="noStrike">
                          <a:effectLst/>
                          <a:latin typeface="Tahoma" panose="020B0604030504040204" pitchFamily="34" charset="0"/>
                        </a:rPr>
                        <a:t>Class 2 ton per hectare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3412528"/>
                  </a:ext>
                </a:extLst>
              </a:tr>
              <a:tr h="110593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0" i="0" u="none" strike="noStrike">
                          <a:effectLst/>
                          <a:latin typeface="Tahoma" panose="020B0604030504040204" pitchFamily="34" charset="0"/>
                        </a:rPr>
                        <a:t>Class 2.5 ton per hectare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9974431"/>
                  </a:ext>
                </a:extLst>
              </a:tr>
              <a:tr h="110593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0" i="0" u="none" strike="noStrike">
                          <a:effectLst/>
                          <a:latin typeface="Tahoma" panose="020B0604030504040204" pitchFamily="34" charset="0"/>
                        </a:rPr>
                        <a:t>Class 3 ton per hectare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3870623"/>
                  </a:ext>
                </a:extLst>
              </a:tr>
              <a:tr h="110593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0" i="0" u="none" strike="noStrike">
                          <a:effectLst/>
                          <a:latin typeface="Tahoma" panose="020B0604030504040204" pitchFamily="34" charset="0"/>
                        </a:rPr>
                        <a:t>Class 1 &amp; 2 per hectare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0563053"/>
                  </a:ext>
                </a:extLst>
              </a:tr>
              <a:tr h="115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Total production per hectare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562569"/>
                  </a:ext>
                </a:extLst>
              </a:tr>
              <a:tr h="115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1821061"/>
                  </a:ext>
                </a:extLst>
              </a:tr>
              <a:tr h="110593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0" i="0" u="none" strike="noStrike">
                          <a:effectLst/>
                          <a:latin typeface="Tahoma" panose="020B0604030504040204" pitchFamily="34" charset="0"/>
                        </a:rPr>
                        <a:t>% Class 1 and class 2 of 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67%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164524"/>
                  </a:ext>
                </a:extLst>
              </a:tr>
              <a:tr h="110593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% Fruit in a box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n/a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82%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83%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491044"/>
                  </a:ext>
                </a:extLst>
              </a:tr>
              <a:tr h="110593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sng" strike="noStrike">
                          <a:effectLst/>
                          <a:latin typeface="Tahoma" panose="020B0604030504040204" pitchFamily="34" charset="0"/>
                        </a:rPr>
                        <a:t>Conclusion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5" gridSpan="2"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410141"/>
                  </a:ext>
                </a:extLst>
              </a:tr>
              <a:tr h="11059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ZA" sz="1350" b="1" i="0" u="none" strike="noStrike">
                          <a:effectLst/>
                          <a:latin typeface="Tahoma" panose="020B0604030504040204" pitchFamily="34" charset="0"/>
                        </a:rPr>
                        <a:t>1) Price per ton is 2% higher than average farmer.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01526"/>
                  </a:ext>
                </a:extLst>
              </a:tr>
              <a:tr h="110593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1" i="0" u="none" strike="noStrike">
                          <a:effectLst/>
                          <a:latin typeface="Tahoma" panose="020B0604030504040204" pitchFamily="34" charset="0"/>
                        </a:rPr>
                        <a:t>2) Production is 32% higher.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6791936"/>
                  </a:ext>
                </a:extLst>
              </a:tr>
              <a:tr h="110593">
                <a:tc>
                  <a:txBody>
                    <a:bodyPr/>
                    <a:lstStyle/>
                    <a:p>
                      <a:pPr algn="l" fontAlgn="b"/>
                      <a:r>
                        <a:rPr lang="en-ZA" sz="1350" b="1" i="0" u="none" strike="noStrike">
                          <a:effectLst/>
                          <a:latin typeface="Tahoma" panose="020B0604030504040204" pitchFamily="34" charset="0"/>
                        </a:rPr>
                        <a:t>3) Packouts class 1 &amp; 2 is 5% higher.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847766"/>
                  </a:ext>
                </a:extLst>
              </a:tr>
              <a:tr h="209122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ZA" sz="1350" b="0" i="0" u="none" strike="noStrike">
                          <a:effectLst/>
                          <a:latin typeface="Tahoma" panose="020B0604030504040204" pitchFamily="34" charset="0"/>
                        </a:rPr>
                        <a:t>*(Note: Top 25% All Packhams producers income per hectare and not top 25% profit)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643035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00000000-0008-0000-2700-000003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8050" y="9232900"/>
            <a:ext cx="1671638" cy="92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7614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5F4A55-2004-4974-866D-7F17E3ACAF4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141" y="-2331965"/>
            <a:ext cx="7743190" cy="100209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0BCAC8-5473-4E9D-BB89-FCB5EA8BF060}"/>
              </a:ext>
            </a:extLst>
          </p:cNvPr>
          <p:cNvSpPr txBox="1"/>
          <p:nvPr/>
        </p:nvSpPr>
        <p:spPr>
          <a:xfrm>
            <a:off x="6758609" y="4147931"/>
            <a:ext cx="40680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p.74</a:t>
            </a:r>
          </a:p>
          <a:p>
            <a:endParaRPr lang="en-US" sz="32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5084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000000-0008-0000-2300-000003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34850" y="8878888"/>
            <a:ext cx="1676400" cy="92075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3094774-F017-43BD-BAC4-BE8327406E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274073"/>
              </p:ext>
            </p:extLst>
          </p:nvPr>
        </p:nvGraphicFramePr>
        <p:xfrm>
          <a:off x="703384" y="571850"/>
          <a:ext cx="11016764" cy="6146265"/>
        </p:xfrm>
        <a:graphic>
          <a:graphicData uri="http://schemas.openxmlformats.org/drawingml/2006/table">
            <a:tbl>
              <a:tblPr/>
              <a:tblGrid>
                <a:gridCol w="1497994">
                  <a:extLst>
                    <a:ext uri="{9D8B030D-6E8A-4147-A177-3AD203B41FA5}">
                      <a16:colId xmlns:a16="http://schemas.microsoft.com/office/drawing/2014/main" val="2971596580"/>
                    </a:ext>
                  </a:extLst>
                </a:gridCol>
                <a:gridCol w="729457">
                  <a:extLst>
                    <a:ext uri="{9D8B030D-6E8A-4147-A177-3AD203B41FA5}">
                      <a16:colId xmlns:a16="http://schemas.microsoft.com/office/drawing/2014/main" val="1370819086"/>
                    </a:ext>
                  </a:extLst>
                </a:gridCol>
                <a:gridCol w="729457">
                  <a:extLst>
                    <a:ext uri="{9D8B030D-6E8A-4147-A177-3AD203B41FA5}">
                      <a16:colId xmlns:a16="http://schemas.microsoft.com/office/drawing/2014/main" val="747558925"/>
                    </a:ext>
                  </a:extLst>
                </a:gridCol>
                <a:gridCol w="732714">
                  <a:extLst>
                    <a:ext uri="{9D8B030D-6E8A-4147-A177-3AD203B41FA5}">
                      <a16:colId xmlns:a16="http://schemas.microsoft.com/office/drawing/2014/main" val="1562278555"/>
                    </a:ext>
                  </a:extLst>
                </a:gridCol>
                <a:gridCol w="732714">
                  <a:extLst>
                    <a:ext uri="{9D8B030D-6E8A-4147-A177-3AD203B41FA5}">
                      <a16:colId xmlns:a16="http://schemas.microsoft.com/office/drawing/2014/main" val="11633567"/>
                    </a:ext>
                  </a:extLst>
                </a:gridCol>
                <a:gridCol w="693636">
                  <a:extLst>
                    <a:ext uri="{9D8B030D-6E8A-4147-A177-3AD203B41FA5}">
                      <a16:colId xmlns:a16="http://schemas.microsoft.com/office/drawing/2014/main" val="2709627823"/>
                    </a:ext>
                  </a:extLst>
                </a:gridCol>
                <a:gridCol w="732714">
                  <a:extLst>
                    <a:ext uri="{9D8B030D-6E8A-4147-A177-3AD203B41FA5}">
                      <a16:colId xmlns:a16="http://schemas.microsoft.com/office/drawing/2014/main" val="2427488916"/>
                    </a:ext>
                  </a:extLst>
                </a:gridCol>
                <a:gridCol w="732714">
                  <a:extLst>
                    <a:ext uri="{9D8B030D-6E8A-4147-A177-3AD203B41FA5}">
                      <a16:colId xmlns:a16="http://schemas.microsoft.com/office/drawing/2014/main" val="1637196411"/>
                    </a:ext>
                  </a:extLst>
                </a:gridCol>
                <a:gridCol w="732714">
                  <a:extLst>
                    <a:ext uri="{9D8B030D-6E8A-4147-A177-3AD203B41FA5}">
                      <a16:colId xmlns:a16="http://schemas.microsoft.com/office/drawing/2014/main" val="1201339378"/>
                    </a:ext>
                  </a:extLst>
                </a:gridCol>
                <a:gridCol w="732714">
                  <a:extLst>
                    <a:ext uri="{9D8B030D-6E8A-4147-A177-3AD203B41FA5}">
                      <a16:colId xmlns:a16="http://schemas.microsoft.com/office/drawing/2014/main" val="3104696318"/>
                    </a:ext>
                  </a:extLst>
                </a:gridCol>
                <a:gridCol w="742484">
                  <a:extLst>
                    <a:ext uri="{9D8B030D-6E8A-4147-A177-3AD203B41FA5}">
                      <a16:colId xmlns:a16="http://schemas.microsoft.com/office/drawing/2014/main" val="3832397266"/>
                    </a:ext>
                  </a:extLst>
                </a:gridCol>
                <a:gridCol w="742484">
                  <a:extLst>
                    <a:ext uri="{9D8B030D-6E8A-4147-A177-3AD203B41FA5}">
                      <a16:colId xmlns:a16="http://schemas.microsoft.com/office/drawing/2014/main" val="1760409588"/>
                    </a:ext>
                  </a:extLst>
                </a:gridCol>
                <a:gridCol w="742484">
                  <a:extLst>
                    <a:ext uri="{9D8B030D-6E8A-4147-A177-3AD203B41FA5}">
                      <a16:colId xmlns:a16="http://schemas.microsoft.com/office/drawing/2014/main" val="4266865482"/>
                    </a:ext>
                  </a:extLst>
                </a:gridCol>
                <a:gridCol w="742484">
                  <a:extLst>
                    <a:ext uri="{9D8B030D-6E8A-4147-A177-3AD203B41FA5}">
                      <a16:colId xmlns:a16="http://schemas.microsoft.com/office/drawing/2014/main" val="1728359303"/>
                    </a:ext>
                  </a:extLst>
                </a:gridCol>
              </a:tblGrid>
              <a:tr h="202665">
                <a:tc gridSpan="14">
                  <a:txBody>
                    <a:bodyPr/>
                    <a:lstStyle/>
                    <a:p>
                      <a:pPr algn="ctr" fontAlgn="t"/>
                      <a:r>
                        <a:rPr lang="nl-NL" sz="1000" b="1" i="0" u="none" strike="noStrike" dirty="0">
                          <a:effectLst/>
                          <a:latin typeface="Tahoma" panose="020B0604030504040204" pitchFamily="34" charset="0"/>
                        </a:rPr>
                        <a:t>SPESIFIEKE KOSTE ONTLEDING PER TON GEPRODUSEER 2018/2019 JAAR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690230"/>
                  </a:ext>
                </a:extLst>
              </a:tr>
              <a:tr h="792778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Arbeidskoste per ton prod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Arbeidskoste per prod/ha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i="0" u="none" strike="noStrike">
                          <a:effectLst/>
                          <a:latin typeface="Tahoma" panose="020B0604030504040204" pitchFamily="34" charset="0"/>
                        </a:rPr>
                        <a:t>Arbeidskoste as % van lopende uitgawes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Arbeidskoste as % van inkomste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1" u="none" strike="noStrike">
                          <a:effectLst/>
                          <a:latin typeface="Tahoma" panose="020B0604030504040204" pitchFamily="34" charset="0"/>
                        </a:rPr>
                        <a:t>Winsdeel per prod/ha ingsl. By arbeidskoste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>
                          <a:effectLst/>
                          <a:latin typeface="Tahoma" panose="020B0604030504040204" pitchFamily="34" charset="0"/>
                        </a:rPr>
                        <a:t>Produksielone permanent per prod ha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1" u="none" strike="noStrike">
                          <a:effectLst/>
                          <a:latin typeface="Tahoma" panose="020B0604030504040204" pitchFamily="34" charset="0"/>
                        </a:rPr>
                        <a:t>% permanente loon van totaal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1" i="0" u="none" strike="noStrike">
                          <a:effectLst/>
                          <a:latin typeface="Tahoma" panose="020B0604030504040204" pitchFamily="34" charset="0"/>
                        </a:rPr>
                        <a:t>Produksielone tydelik per prod ha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% tydelike loon van totaal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Salarisse per prod ha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% salaris van totaal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Wins per produserende ha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err="1">
                          <a:effectLst/>
                          <a:latin typeface="Tahoma" panose="020B0604030504040204" pitchFamily="34" charset="0"/>
                        </a:rPr>
                        <a:t>ETI</a:t>
                      </a:r>
                      <a:r>
                        <a:rPr lang="en-US" sz="1000" b="1" i="0" u="none" strike="noStrike" dirty="0">
                          <a:effectLst/>
                          <a:latin typeface="Tahoma" panose="020B0604030504040204" pitchFamily="34" charset="0"/>
                        </a:rPr>
                        <a:t> per </a:t>
                      </a:r>
                      <a:r>
                        <a:rPr lang="en-US" sz="1000" b="1" i="0" u="none" strike="noStrike" dirty="0" err="1">
                          <a:effectLst/>
                          <a:latin typeface="Tahoma" panose="020B0604030504040204" pitchFamily="34" charset="0"/>
                        </a:rPr>
                        <a:t>produserende</a:t>
                      </a:r>
                      <a:r>
                        <a:rPr lang="en-US" sz="1000" b="1" i="0" u="none" strike="noStrike" dirty="0">
                          <a:effectLst/>
                          <a:latin typeface="Tahoma" panose="020B0604030504040204" pitchFamily="34" charset="0"/>
                        </a:rPr>
                        <a:t> ha </a:t>
                      </a:r>
                      <a:r>
                        <a:rPr lang="en-US" sz="1000" b="1" i="0" u="none" strike="noStrike" dirty="0" err="1">
                          <a:effectLst/>
                          <a:latin typeface="Tahoma" panose="020B0604030504040204" pitchFamily="34" charset="0"/>
                        </a:rPr>
                        <a:t>geëis</a:t>
                      </a:r>
                      <a:endParaRPr lang="en-US" sz="10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8463241"/>
                  </a:ext>
                </a:extLst>
              </a:tr>
              <a:tr h="10133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523679"/>
                  </a:ext>
                </a:extLst>
              </a:tr>
              <a:tr h="101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Gem'18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1,421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76,935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48%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32%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1,826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36,937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48%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19,504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25%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20,356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26%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75,795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Tahoma" panose="020B0604030504040204" pitchFamily="34" charset="0"/>
                        </a:rPr>
                        <a:t>4,400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528509"/>
                  </a:ext>
                </a:extLst>
              </a:tr>
              <a:tr h="101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Gem'17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1,262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72,654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2,016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36,811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51%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15,903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18,666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62,392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ahoma" panose="020B0604030504040204" pitchFamily="34" charset="0"/>
                        </a:rPr>
                        <a:t>3,182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490675"/>
                  </a:ext>
                </a:extLst>
              </a:tr>
              <a:tr h="101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Beste 25 % '18**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1,223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76,653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2,819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39,321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51%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17,097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20,146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126,712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ahoma" panose="020B0604030504040204" pitchFamily="34" charset="0"/>
                        </a:rPr>
                        <a:t>4,718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743087"/>
                  </a:ext>
                </a:extLst>
              </a:tr>
              <a:tr h="101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Beste 25 % '17**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1,006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65,533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3,669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26,262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21,088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19,357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117,372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ahoma" panose="020B0604030504040204" pitchFamily="34" charset="0"/>
                        </a:rPr>
                        <a:t>2,656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643207"/>
                  </a:ext>
                </a:extLst>
              </a:tr>
              <a:tr h="101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741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43,534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13,071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16,773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10,504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136,075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7824189"/>
                  </a:ext>
                </a:extLst>
              </a:tr>
              <a:tr h="101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871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74,972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2,516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26,727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30,468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12,818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183,739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8415146"/>
                  </a:ext>
                </a:extLst>
              </a:tr>
              <a:tr h="101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911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42,700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9,152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21,482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11,774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ahoma" panose="020B0604030504040204" pitchFamily="34" charset="0"/>
                        </a:rPr>
                        <a:t>39,450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4226602"/>
                  </a:ext>
                </a:extLst>
              </a:tr>
              <a:tr h="101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921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68,383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68,494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15,382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169,148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27,701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0290694"/>
                  </a:ext>
                </a:extLst>
              </a:tr>
              <a:tr h="101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923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64,521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2,622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22,385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23,607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13,359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142,291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0321480"/>
                  </a:ext>
                </a:extLst>
              </a:tr>
              <a:tr h="1072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937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60,190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7,910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20,352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23,109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23,656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179,426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2,336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3954076"/>
                  </a:ext>
                </a:extLst>
              </a:tr>
              <a:tr h="101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982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56,619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2,702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19,103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18,420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13,768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110,953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419124"/>
                  </a:ext>
                </a:extLst>
              </a:tr>
              <a:tr h="101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1,004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61,808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23,382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23,036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14,123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90,422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1,440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160246"/>
                  </a:ext>
                </a:extLst>
              </a:tr>
              <a:tr h="101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1,004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58,761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7,732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15,960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29,410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20,083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132,114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2,261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1453183"/>
                  </a:ext>
                </a:extLst>
              </a:tr>
              <a:tr h="101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1,018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57,537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7,334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18,725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27,609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17,384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103,385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2,082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0719388"/>
                  </a:ext>
                </a:extLst>
              </a:tr>
              <a:tr h="101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1,046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64,791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65,104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14,066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114,113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26,543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0048056"/>
                  </a:ext>
                </a:extLst>
              </a:tr>
              <a:tr h="101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1,070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67,188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6,647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16,133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26,552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32,310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213,126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3,343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7750128"/>
                  </a:ext>
                </a:extLst>
              </a:tr>
              <a:tr h="101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1,070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67,188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6,647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16,133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26,552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32,310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184,398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3,343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4145099"/>
                  </a:ext>
                </a:extLst>
              </a:tr>
              <a:tr h="101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1,119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62,374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12,136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22,537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28,128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125,675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2,687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5790695"/>
                  </a:ext>
                </a:extLst>
              </a:tr>
              <a:tr h="101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1,120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81,452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51%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19,167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25,284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25,335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109,039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5,163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96091"/>
                  </a:ext>
                </a:extLst>
              </a:tr>
              <a:tr h="101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1,140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64,066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688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18,835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25,035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17,204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70,196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628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3762306"/>
                  </a:ext>
                </a:extLst>
              </a:tr>
              <a:tr h="101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1,211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66,446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1,262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15,727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29,031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20,625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77,177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622460"/>
                  </a:ext>
                </a:extLst>
              </a:tr>
              <a:tr h="101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1,214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61,487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61,985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101%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12,856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63,488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25,478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0182901"/>
                  </a:ext>
                </a:extLst>
              </a:tr>
              <a:tr h="101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1,225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70,869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1,277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29,843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14,891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15,090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49,442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5407265"/>
                  </a:ext>
                </a:extLst>
              </a:tr>
              <a:tr h="101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1,226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58,854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6,536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17,155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27,404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19,544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71,494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2,358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8506306"/>
                  </a:ext>
                </a:extLst>
              </a:tr>
              <a:tr h="101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1,226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61,411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28,762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14,221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13,115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61,184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1,723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0816088"/>
                  </a:ext>
                </a:extLst>
              </a:tr>
              <a:tr h="101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1,229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61,104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6,558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18,926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27,908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19,355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89,721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2,243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1658158"/>
                  </a:ext>
                </a:extLst>
              </a:tr>
              <a:tr h="101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1,281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74,866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54%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5,594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20,520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32,468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24,093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113,609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2,165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6597311"/>
                  </a:ext>
                </a:extLst>
              </a:tr>
              <a:tr h="101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1,282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62,325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4,393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9,681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34,694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56%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22,791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70,747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4,138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5408115"/>
                  </a:ext>
                </a:extLst>
              </a:tr>
              <a:tr h="1072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1,282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62,325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4,393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9,681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34,694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56%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22,791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52,840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4,138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5450302"/>
                  </a:ext>
                </a:extLst>
              </a:tr>
              <a:tr h="101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1,350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75,366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51%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18,658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19,285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25,176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54,715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3,493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8018394"/>
                  </a:ext>
                </a:extLst>
              </a:tr>
              <a:tr h="101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1,352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55,373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3,567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14,571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26,401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16,226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-987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2,286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7619504"/>
                  </a:ext>
                </a:extLst>
              </a:tr>
              <a:tr h="101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1,357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95,614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14,220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49,090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51%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21,941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35,408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9126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94712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000000-0008-0000-2300-000003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34850" y="8878888"/>
            <a:ext cx="1676400" cy="92075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479CC0A-2878-4C1B-B385-4168C6C04E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787275"/>
              </p:ext>
            </p:extLst>
          </p:nvPr>
        </p:nvGraphicFramePr>
        <p:xfrm>
          <a:off x="241784" y="14233"/>
          <a:ext cx="11016764" cy="1879065"/>
        </p:xfrm>
        <a:graphic>
          <a:graphicData uri="http://schemas.openxmlformats.org/drawingml/2006/table">
            <a:tbl>
              <a:tblPr/>
              <a:tblGrid>
                <a:gridCol w="1497994">
                  <a:extLst>
                    <a:ext uri="{9D8B030D-6E8A-4147-A177-3AD203B41FA5}">
                      <a16:colId xmlns:a16="http://schemas.microsoft.com/office/drawing/2014/main" val="2887220382"/>
                    </a:ext>
                  </a:extLst>
                </a:gridCol>
                <a:gridCol w="729457">
                  <a:extLst>
                    <a:ext uri="{9D8B030D-6E8A-4147-A177-3AD203B41FA5}">
                      <a16:colId xmlns:a16="http://schemas.microsoft.com/office/drawing/2014/main" val="1021932614"/>
                    </a:ext>
                  </a:extLst>
                </a:gridCol>
                <a:gridCol w="729457">
                  <a:extLst>
                    <a:ext uri="{9D8B030D-6E8A-4147-A177-3AD203B41FA5}">
                      <a16:colId xmlns:a16="http://schemas.microsoft.com/office/drawing/2014/main" val="1121298845"/>
                    </a:ext>
                  </a:extLst>
                </a:gridCol>
                <a:gridCol w="732714">
                  <a:extLst>
                    <a:ext uri="{9D8B030D-6E8A-4147-A177-3AD203B41FA5}">
                      <a16:colId xmlns:a16="http://schemas.microsoft.com/office/drawing/2014/main" val="1656484076"/>
                    </a:ext>
                  </a:extLst>
                </a:gridCol>
                <a:gridCol w="732714">
                  <a:extLst>
                    <a:ext uri="{9D8B030D-6E8A-4147-A177-3AD203B41FA5}">
                      <a16:colId xmlns:a16="http://schemas.microsoft.com/office/drawing/2014/main" val="1069069938"/>
                    </a:ext>
                  </a:extLst>
                </a:gridCol>
                <a:gridCol w="693636">
                  <a:extLst>
                    <a:ext uri="{9D8B030D-6E8A-4147-A177-3AD203B41FA5}">
                      <a16:colId xmlns:a16="http://schemas.microsoft.com/office/drawing/2014/main" val="2907586893"/>
                    </a:ext>
                  </a:extLst>
                </a:gridCol>
                <a:gridCol w="732714">
                  <a:extLst>
                    <a:ext uri="{9D8B030D-6E8A-4147-A177-3AD203B41FA5}">
                      <a16:colId xmlns:a16="http://schemas.microsoft.com/office/drawing/2014/main" val="851403481"/>
                    </a:ext>
                  </a:extLst>
                </a:gridCol>
                <a:gridCol w="732714">
                  <a:extLst>
                    <a:ext uri="{9D8B030D-6E8A-4147-A177-3AD203B41FA5}">
                      <a16:colId xmlns:a16="http://schemas.microsoft.com/office/drawing/2014/main" val="3375282712"/>
                    </a:ext>
                  </a:extLst>
                </a:gridCol>
                <a:gridCol w="732714">
                  <a:extLst>
                    <a:ext uri="{9D8B030D-6E8A-4147-A177-3AD203B41FA5}">
                      <a16:colId xmlns:a16="http://schemas.microsoft.com/office/drawing/2014/main" val="1745795004"/>
                    </a:ext>
                  </a:extLst>
                </a:gridCol>
                <a:gridCol w="732714">
                  <a:extLst>
                    <a:ext uri="{9D8B030D-6E8A-4147-A177-3AD203B41FA5}">
                      <a16:colId xmlns:a16="http://schemas.microsoft.com/office/drawing/2014/main" val="4025098475"/>
                    </a:ext>
                  </a:extLst>
                </a:gridCol>
                <a:gridCol w="742484">
                  <a:extLst>
                    <a:ext uri="{9D8B030D-6E8A-4147-A177-3AD203B41FA5}">
                      <a16:colId xmlns:a16="http://schemas.microsoft.com/office/drawing/2014/main" val="663777027"/>
                    </a:ext>
                  </a:extLst>
                </a:gridCol>
                <a:gridCol w="742484">
                  <a:extLst>
                    <a:ext uri="{9D8B030D-6E8A-4147-A177-3AD203B41FA5}">
                      <a16:colId xmlns:a16="http://schemas.microsoft.com/office/drawing/2014/main" val="1727055428"/>
                    </a:ext>
                  </a:extLst>
                </a:gridCol>
                <a:gridCol w="742484">
                  <a:extLst>
                    <a:ext uri="{9D8B030D-6E8A-4147-A177-3AD203B41FA5}">
                      <a16:colId xmlns:a16="http://schemas.microsoft.com/office/drawing/2014/main" val="2338944251"/>
                    </a:ext>
                  </a:extLst>
                </a:gridCol>
                <a:gridCol w="742484">
                  <a:extLst>
                    <a:ext uri="{9D8B030D-6E8A-4147-A177-3AD203B41FA5}">
                      <a16:colId xmlns:a16="http://schemas.microsoft.com/office/drawing/2014/main" val="3828832258"/>
                    </a:ext>
                  </a:extLst>
                </a:gridCol>
              </a:tblGrid>
              <a:tr h="202665">
                <a:tc gridSpan="14">
                  <a:txBody>
                    <a:bodyPr/>
                    <a:lstStyle/>
                    <a:p>
                      <a:pPr algn="ctr" fontAlgn="t"/>
                      <a:r>
                        <a:rPr lang="nl-NL" sz="1000" b="1" i="0" u="none" strike="noStrike" dirty="0">
                          <a:effectLst/>
                          <a:latin typeface="Tahoma" panose="020B0604030504040204" pitchFamily="34" charset="0"/>
                        </a:rPr>
                        <a:t>SPESIFIEKE KOSTE ONTLEDING PER TON GEPRODUSEER 2018/2019 JAAR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21749"/>
                  </a:ext>
                </a:extLst>
              </a:tr>
              <a:tr h="792778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Arbeidskoste per ton prod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Arbeidskoste per prod/ha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i="0" u="none" strike="noStrike">
                          <a:effectLst/>
                          <a:latin typeface="Tahoma" panose="020B0604030504040204" pitchFamily="34" charset="0"/>
                        </a:rPr>
                        <a:t>Arbeidskoste as % van lopende uitgawes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Arbeidskoste as % van inkomste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1" u="none" strike="noStrike">
                          <a:effectLst/>
                          <a:latin typeface="Tahoma" panose="020B0604030504040204" pitchFamily="34" charset="0"/>
                        </a:rPr>
                        <a:t>Winsdeel per prod/ha ingsl. By arbeidskoste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>
                          <a:effectLst/>
                          <a:latin typeface="Tahoma" panose="020B0604030504040204" pitchFamily="34" charset="0"/>
                        </a:rPr>
                        <a:t>Produksielone permanent per prod ha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1" u="none" strike="noStrike">
                          <a:effectLst/>
                          <a:latin typeface="Tahoma" panose="020B0604030504040204" pitchFamily="34" charset="0"/>
                        </a:rPr>
                        <a:t>% permanente loon van totaal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1" i="0" u="none" strike="noStrike">
                          <a:effectLst/>
                          <a:latin typeface="Tahoma" panose="020B0604030504040204" pitchFamily="34" charset="0"/>
                        </a:rPr>
                        <a:t>Produksielone tydelik per prod ha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% tydelike loon van totaal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Salarisse per prod ha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% salaris van totaal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Wins per produserende ha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err="1">
                          <a:effectLst/>
                          <a:latin typeface="Tahoma" panose="020B0604030504040204" pitchFamily="34" charset="0"/>
                        </a:rPr>
                        <a:t>ETI</a:t>
                      </a:r>
                      <a:r>
                        <a:rPr lang="en-US" sz="1000" b="1" i="0" u="none" strike="noStrike" dirty="0">
                          <a:effectLst/>
                          <a:latin typeface="Tahoma" panose="020B0604030504040204" pitchFamily="34" charset="0"/>
                        </a:rPr>
                        <a:t> per </a:t>
                      </a:r>
                      <a:r>
                        <a:rPr lang="en-US" sz="1000" b="1" i="0" u="none" strike="noStrike" dirty="0" err="1">
                          <a:effectLst/>
                          <a:latin typeface="Tahoma" panose="020B0604030504040204" pitchFamily="34" charset="0"/>
                        </a:rPr>
                        <a:t>produserende</a:t>
                      </a:r>
                      <a:r>
                        <a:rPr lang="en-US" sz="1000" b="1" i="0" u="none" strike="noStrike" dirty="0">
                          <a:effectLst/>
                          <a:latin typeface="Tahoma" panose="020B0604030504040204" pitchFamily="34" charset="0"/>
                        </a:rPr>
                        <a:t> ha </a:t>
                      </a:r>
                      <a:r>
                        <a:rPr lang="en-US" sz="1000" b="1" i="0" u="none" strike="noStrike" dirty="0" err="1">
                          <a:effectLst/>
                          <a:latin typeface="Tahoma" panose="020B0604030504040204" pitchFamily="34" charset="0"/>
                        </a:rPr>
                        <a:t>geëis</a:t>
                      </a:r>
                      <a:endParaRPr lang="en-US" sz="10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1402779"/>
                  </a:ext>
                </a:extLst>
              </a:tr>
              <a:tr h="10133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218427"/>
                  </a:ext>
                </a:extLst>
              </a:tr>
              <a:tr h="101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Gem'18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1,421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76,935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48%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32%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1,826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36,937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48%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19,504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25%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20,356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26%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75,795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Tahoma" panose="020B0604030504040204" pitchFamily="34" charset="0"/>
                        </a:rPr>
                        <a:t>4,400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014373"/>
                  </a:ext>
                </a:extLst>
              </a:tr>
              <a:tr h="101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Gem'17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1,262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72,654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2,016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36,811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51%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15,903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18,666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62,392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ahoma" panose="020B0604030504040204" pitchFamily="34" charset="0"/>
                        </a:rPr>
                        <a:t>3,182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33997"/>
                  </a:ext>
                </a:extLst>
              </a:tr>
              <a:tr h="101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Beste 25 % '18**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1,223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76,653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2,819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39,321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51%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17,097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20,146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126,712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ahoma" panose="020B0604030504040204" pitchFamily="34" charset="0"/>
                        </a:rPr>
                        <a:t>4,718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839115"/>
                  </a:ext>
                </a:extLst>
              </a:tr>
              <a:tr h="101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Beste 25 % '17**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1,006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65,533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3,669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26,262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21,088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19,357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117,372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ahoma" panose="020B0604030504040204" pitchFamily="34" charset="0"/>
                        </a:rPr>
                        <a:t>2,656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993595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7EAA566-40FB-4C4F-BB8A-74C37559EA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275078"/>
              </p:ext>
            </p:extLst>
          </p:nvPr>
        </p:nvGraphicFramePr>
        <p:xfrm>
          <a:off x="241784" y="1963237"/>
          <a:ext cx="11016765" cy="6096000"/>
        </p:xfrm>
        <a:graphic>
          <a:graphicData uri="http://schemas.openxmlformats.org/drawingml/2006/table">
            <a:tbl>
              <a:tblPr/>
              <a:tblGrid>
                <a:gridCol w="1497993">
                  <a:extLst>
                    <a:ext uri="{9D8B030D-6E8A-4147-A177-3AD203B41FA5}">
                      <a16:colId xmlns:a16="http://schemas.microsoft.com/office/drawing/2014/main" val="2051857668"/>
                    </a:ext>
                  </a:extLst>
                </a:gridCol>
                <a:gridCol w="729457">
                  <a:extLst>
                    <a:ext uri="{9D8B030D-6E8A-4147-A177-3AD203B41FA5}">
                      <a16:colId xmlns:a16="http://schemas.microsoft.com/office/drawing/2014/main" val="3425899422"/>
                    </a:ext>
                  </a:extLst>
                </a:gridCol>
                <a:gridCol w="729457">
                  <a:extLst>
                    <a:ext uri="{9D8B030D-6E8A-4147-A177-3AD203B41FA5}">
                      <a16:colId xmlns:a16="http://schemas.microsoft.com/office/drawing/2014/main" val="1041133598"/>
                    </a:ext>
                  </a:extLst>
                </a:gridCol>
                <a:gridCol w="732715">
                  <a:extLst>
                    <a:ext uri="{9D8B030D-6E8A-4147-A177-3AD203B41FA5}">
                      <a16:colId xmlns:a16="http://schemas.microsoft.com/office/drawing/2014/main" val="2152773842"/>
                    </a:ext>
                  </a:extLst>
                </a:gridCol>
                <a:gridCol w="732715">
                  <a:extLst>
                    <a:ext uri="{9D8B030D-6E8A-4147-A177-3AD203B41FA5}">
                      <a16:colId xmlns:a16="http://schemas.microsoft.com/office/drawing/2014/main" val="1276616678"/>
                    </a:ext>
                  </a:extLst>
                </a:gridCol>
                <a:gridCol w="693636">
                  <a:extLst>
                    <a:ext uri="{9D8B030D-6E8A-4147-A177-3AD203B41FA5}">
                      <a16:colId xmlns:a16="http://schemas.microsoft.com/office/drawing/2014/main" val="2655853066"/>
                    </a:ext>
                  </a:extLst>
                </a:gridCol>
                <a:gridCol w="732715">
                  <a:extLst>
                    <a:ext uri="{9D8B030D-6E8A-4147-A177-3AD203B41FA5}">
                      <a16:colId xmlns:a16="http://schemas.microsoft.com/office/drawing/2014/main" val="3621608501"/>
                    </a:ext>
                  </a:extLst>
                </a:gridCol>
                <a:gridCol w="732715">
                  <a:extLst>
                    <a:ext uri="{9D8B030D-6E8A-4147-A177-3AD203B41FA5}">
                      <a16:colId xmlns:a16="http://schemas.microsoft.com/office/drawing/2014/main" val="2088669119"/>
                    </a:ext>
                  </a:extLst>
                </a:gridCol>
                <a:gridCol w="732715">
                  <a:extLst>
                    <a:ext uri="{9D8B030D-6E8A-4147-A177-3AD203B41FA5}">
                      <a16:colId xmlns:a16="http://schemas.microsoft.com/office/drawing/2014/main" val="1361165654"/>
                    </a:ext>
                  </a:extLst>
                </a:gridCol>
                <a:gridCol w="732715">
                  <a:extLst>
                    <a:ext uri="{9D8B030D-6E8A-4147-A177-3AD203B41FA5}">
                      <a16:colId xmlns:a16="http://schemas.microsoft.com/office/drawing/2014/main" val="3211880376"/>
                    </a:ext>
                  </a:extLst>
                </a:gridCol>
                <a:gridCol w="742483">
                  <a:extLst>
                    <a:ext uri="{9D8B030D-6E8A-4147-A177-3AD203B41FA5}">
                      <a16:colId xmlns:a16="http://schemas.microsoft.com/office/drawing/2014/main" val="1292717458"/>
                    </a:ext>
                  </a:extLst>
                </a:gridCol>
                <a:gridCol w="742483">
                  <a:extLst>
                    <a:ext uri="{9D8B030D-6E8A-4147-A177-3AD203B41FA5}">
                      <a16:colId xmlns:a16="http://schemas.microsoft.com/office/drawing/2014/main" val="2274757351"/>
                    </a:ext>
                  </a:extLst>
                </a:gridCol>
                <a:gridCol w="742483">
                  <a:extLst>
                    <a:ext uri="{9D8B030D-6E8A-4147-A177-3AD203B41FA5}">
                      <a16:colId xmlns:a16="http://schemas.microsoft.com/office/drawing/2014/main" val="2235555457"/>
                    </a:ext>
                  </a:extLst>
                </a:gridCol>
                <a:gridCol w="742483">
                  <a:extLst>
                    <a:ext uri="{9D8B030D-6E8A-4147-A177-3AD203B41FA5}">
                      <a16:colId xmlns:a16="http://schemas.microsoft.com/office/drawing/2014/main" val="3495140530"/>
                    </a:ext>
                  </a:extLst>
                </a:gridCol>
              </a:tblGrid>
              <a:tr h="1086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1,357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95,614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14,220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49,090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51%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21,941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35,408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0446077"/>
                  </a:ext>
                </a:extLst>
              </a:tr>
              <a:tr h="1086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1,378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88,568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47,228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53%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8,971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25,132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103,348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2290795"/>
                  </a:ext>
                </a:extLst>
              </a:tr>
              <a:tr h="1086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1,380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77,777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16,905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27,063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35,278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83,349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3,708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0892801"/>
                  </a:ext>
                </a:extLst>
              </a:tr>
              <a:tr h="1086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1,393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70,970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2,888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26,356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22,956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20,737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75,559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1,718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7860085"/>
                  </a:ext>
                </a:extLst>
              </a:tr>
              <a:tr h="1150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Gemiddelde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2943874"/>
                  </a:ext>
                </a:extLst>
              </a:tr>
              <a:tr h="1086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1,429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70,153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52%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44,171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63%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1,244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19,681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109,213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1,208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6992691"/>
                  </a:ext>
                </a:extLst>
              </a:tr>
              <a:tr h="1086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1,449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87,550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4,711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40,075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49,085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56%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21,952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-5,516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23,242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5554568"/>
                  </a:ext>
                </a:extLst>
              </a:tr>
              <a:tr h="1086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1,451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75,926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31,632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21,035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16,277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101,384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1370160"/>
                  </a:ext>
                </a:extLst>
              </a:tr>
              <a:tr h="1086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1,469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70,816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22,966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29,470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13,070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46,620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8182360"/>
                  </a:ext>
                </a:extLst>
              </a:tr>
              <a:tr h="1086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1,482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72,543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6,462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40,659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56%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24,286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72,427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3539372"/>
                  </a:ext>
                </a:extLst>
              </a:tr>
              <a:tr h="1086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1,493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71,092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3,355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51,521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72%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18,990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118,936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3,398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9269628"/>
                  </a:ext>
                </a:extLst>
              </a:tr>
              <a:tr h="1086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1,493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71,092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3,355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51,521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72%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18,990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97,840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3,398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1182877"/>
                  </a:ext>
                </a:extLst>
              </a:tr>
              <a:tr h="1086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1,521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95,043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52%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66,405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70%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5,860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16,076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102,241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4,183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9397644"/>
                  </a:ext>
                </a:extLst>
              </a:tr>
              <a:tr h="1086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ahoma" panose="020B0604030504040204" pitchFamily="34" charset="0"/>
                        </a:rPr>
                        <a:t>1,524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59,404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7,681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16,631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28,230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20,469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50,614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2,377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3060909"/>
                  </a:ext>
                </a:extLst>
              </a:tr>
              <a:tr h="1086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1,525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65,196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36,386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56%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9,368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17,787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63,507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2,871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6491932"/>
                  </a:ext>
                </a:extLst>
              </a:tr>
              <a:tr h="1086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1,533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72,247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39,052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54%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18,119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11,350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21,635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1,841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9888007"/>
                  </a:ext>
                </a:extLst>
              </a:tr>
              <a:tr h="1086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1,546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87,769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19,999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29,999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39,917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55,889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4,370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5612103"/>
                  </a:ext>
                </a:extLst>
              </a:tr>
              <a:tr h="1086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1,583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93,322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59%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28,212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40,354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22,447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59,513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6,076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2508341"/>
                  </a:ext>
                </a:extLst>
              </a:tr>
              <a:tr h="1086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1,607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74,431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51%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60%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12,832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48,542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65%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15,806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-23,503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7,421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1393222"/>
                  </a:ext>
                </a:extLst>
              </a:tr>
              <a:tr h="1086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1,694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84,634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63%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75,369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89%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69,754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575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9897826"/>
                  </a:ext>
                </a:extLst>
              </a:tr>
              <a:tr h="1086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1,697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75,144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23,053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38,506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51%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11,802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49,559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687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8742011"/>
                  </a:ext>
                </a:extLst>
              </a:tr>
              <a:tr h="1086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1,712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77,864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25,522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32,751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13,733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23,509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0943064"/>
                  </a:ext>
                </a:extLst>
              </a:tr>
              <a:tr h="1086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1,763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98,760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51%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51,466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52%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15,945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22,221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52,605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5605559"/>
                  </a:ext>
                </a:extLst>
              </a:tr>
              <a:tr h="1086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1,791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87,198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51%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38,491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45,409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52%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22,418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327247"/>
                  </a:ext>
                </a:extLst>
              </a:tr>
              <a:tr h="1086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1,792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93,109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51%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64,072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69%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5,195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19,411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57,168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4,365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515475"/>
                  </a:ext>
                </a:extLst>
              </a:tr>
              <a:tr h="1086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1,808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90,673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65,590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72%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3,893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17,368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53,051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4,269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6441649"/>
                  </a:ext>
                </a:extLst>
              </a:tr>
              <a:tr h="1086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1,903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68,144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54%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18,054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12,164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24,988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-9,759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1,510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2123635"/>
                  </a:ext>
                </a:extLst>
              </a:tr>
              <a:tr h="108624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9965029"/>
                  </a:ext>
                </a:extLst>
              </a:tr>
              <a:tr h="108624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0569334"/>
                  </a:ext>
                </a:extLst>
              </a:tr>
              <a:tr h="108624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6083212"/>
                  </a:ext>
                </a:extLst>
              </a:tr>
              <a:tr h="108624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8124549"/>
                  </a:ext>
                </a:extLst>
              </a:tr>
              <a:tr h="108624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8767959"/>
                  </a:ext>
                </a:extLst>
              </a:tr>
              <a:tr h="108624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327066"/>
                  </a:ext>
                </a:extLst>
              </a:tr>
              <a:tr h="108624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7078474"/>
                  </a:ext>
                </a:extLst>
              </a:tr>
              <a:tr h="108624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3298580"/>
                  </a:ext>
                </a:extLst>
              </a:tr>
              <a:tr h="108624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7099808"/>
                  </a:ext>
                </a:extLst>
              </a:tr>
              <a:tr h="108624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1558935"/>
                  </a:ext>
                </a:extLst>
              </a:tr>
              <a:tr h="108624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6634609"/>
                  </a:ext>
                </a:extLst>
              </a:tr>
              <a:tr h="108624">
                <a:tc gridSpan="2"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4120700"/>
                  </a:ext>
                </a:extLst>
              </a:tr>
              <a:tr h="108624">
                <a:tc gridSpan="3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0760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33350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000000-0008-0000-2300-000003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34850" y="8878888"/>
            <a:ext cx="1676400" cy="92075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479CC0A-2878-4C1B-B385-4168C6C04E4F}"/>
              </a:ext>
            </a:extLst>
          </p:cNvPr>
          <p:cNvGraphicFramePr>
            <a:graphicFrameLocks noGrp="1"/>
          </p:cNvGraphicFramePr>
          <p:nvPr/>
        </p:nvGraphicFramePr>
        <p:xfrm>
          <a:off x="241784" y="14233"/>
          <a:ext cx="11016764" cy="1879065"/>
        </p:xfrm>
        <a:graphic>
          <a:graphicData uri="http://schemas.openxmlformats.org/drawingml/2006/table">
            <a:tbl>
              <a:tblPr/>
              <a:tblGrid>
                <a:gridCol w="1497994">
                  <a:extLst>
                    <a:ext uri="{9D8B030D-6E8A-4147-A177-3AD203B41FA5}">
                      <a16:colId xmlns:a16="http://schemas.microsoft.com/office/drawing/2014/main" val="2887220382"/>
                    </a:ext>
                  </a:extLst>
                </a:gridCol>
                <a:gridCol w="729457">
                  <a:extLst>
                    <a:ext uri="{9D8B030D-6E8A-4147-A177-3AD203B41FA5}">
                      <a16:colId xmlns:a16="http://schemas.microsoft.com/office/drawing/2014/main" val="1021932614"/>
                    </a:ext>
                  </a:extLst>
                </a:gridCol>
                <a:gridCol w="729457">
                  <a:extLst>
                    <a:ext uri="{9D8B030D-6E8A-4147-A177-3AD203B41FA5}">
                      <a16:colId xmlns:a16="http://schemas.microsoft.com/office/drawing/2014/main" val="1121298845"/>
                    </a:ext>
                  </a:extLst>
                </a:gridCol>
                <a:gridCol w="732714">
                  <a:extLst>
                    <a:ext uri="{9D8B030D-6E8A-4147-A177-3AD203B41FA5}">
                      <a16:colId xmlns:a16="http://schemas.microsoft.com/office/drawing/2014/main" val="1656484076"/>
                    </a:ext>
                  </a:extLst>
                </a:gridCol>
                <a:gridCol w="732714">
                  <a:extLst>
                    <a:ext uri="{9D8B030D-6E8A-4147-A177-3AD203B41FA5}">
                      <a16:colId xmlns:a16="http://schemas.microsoft.com/office/drawing/2014/main" val="1069069938"/>
                    </a:ext>
                  </a:extLst>
                </a:gridCol>
                <a:gridCol w="693636">
                  <a:extLst>
                    <a:ext uri="{9D8B030D-6E8A-4147-A177-3AD203B41FA5}">
                      <a16:colId xmlns:a16="http://schemas.microsoft.com/office/drawing/2014/main" val="2907586893"/>
                    </a:ext>
                  </a:extLst>
                </a:gridCol>
                <a:gridCol w="732714">
                  <a:extLst>
                    <a:ext uri="{9D8B030D-6E8A-4147-A177-3AD203B41FA5}">
                      <a16:colId xmlns:a16="http://schemas.microsoft.com/office/drawing/2014/main" val="851403481"/>
                    </a:ext>
                  </a:extLst>
                </a:gridCol>
                <a:gridCol w="732714">
                  <a:extLst>
                    <a:ext uri="{9D8B030D-6E8A-4147-A177-3AD203B41FA5}">
                      <a16:colId xmlns:a16="http://schemas.microsoft.com/office/drawing/2014/main" val="3375282712"/>
                    </a:ext>
                  </a:extLst>
                </a:gridCol>
                <a:gridCol w="732714">
                  <a:extLst>
                    <a:ext uri="{9D8B030D-6E8A-4147-A177-3AD203B41FA5}">
                      <a16:colId xmlns:a16="http://schemas.microsoft.com/office/drawing/2014/main" val="1745795004"/>
                    </a:ext>
                  </a:extLst>
                </a:gridCol>
                <a:gridCol w="732714">
                  <a:extLst>
                    <a:ext uri="{9D8B030D-6E8A-4147-A177-3AD203B41FA5}">
                      <a16:colId xmlns:a16="http://schemas.microsoft.com/office/drawing/2014/main" val="4025098475"/>
                    </a:ext>
                  </a:extLst>
                </a:gridCol>
                <a:gridCol w="742484">
                  <a:extLst>
                    <a:ext uri="{9D8B030D-6E8A-4147-A177-3AD203B41FA5}">
                      <a16:colId xmlns:a16="http://schemas.microsoft.com/office/drawing/2014/main" val="663777027"/>
                    </a:ext>
                  </a:extLst>
                </a:gridCol>
                <a:gridCol w="742484">
                  <a:extLst>
                    <a:ext uri="{9D8B030D-6E8A-4147-A177-3AD203B41FA5}">
                      <a16:colId xmlns:a16="http://schemas.microsoft.com/office/drawing/2014/main" val="1727055428"/>
                    </a:ext>
                  </a:extLst>
                </a:gridCol>
                <a:gridCol w="742484">
                  <a:extLst>
                    <a:ext uri="{9D8B030D-6E8A-4147-A177-3AD203B41FA5}">
                      <a16:colId xmlns:a16="http://schemas.microsoft.com/office/drawing/2014/main" val="2338944251"/>
                    </a:ext>
                  </a:extLst>
                </a:gridCol>
                <a:gridCol w="742484">
                  <a:extLst>
                    <a:ext uri="{9D8B030D-6E8A-4147-A177-3AD203B41FA5}">
                      <a16:colId xmlns:a16="http://schemas.microsoft.com/office/drawing/2014/main" val="3828832258"/>
                    </a:ext>
                  </a:extLst>
                </a:gridCol>
              </a:tblGrid>
              <a:tr h="202665">
                <a:tc gridSpan="14">
                  <a:txBody>
                    <a:bodyPr/>
                    <a:lstStyle/>
                    <a:p>
                      <a:pPr algn="ctr" fontAlgn="t"/>
                      <a:r>
                        <a:rPr lang="nl-NL" sz="1000" b="1" i="0" u="none" strike="noStrike" dirty="0">
                          <a:effectLst/>
                          <a:latin typeface="Tahoma" panose="020B0604030504040204" pitchFamily="34" charset="0"/>
                        </a:rPr>
                        <a:t>SPESIFIEKE KOSTE ONTLEDING PER TON GEPRODUSEER 2018/2019 JAAR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21749"/>
                  </a:ext>
                </a:extLst>
              </a:tr>
              <a:tr h="792778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Arbeidskoste per ton prod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Arbeidskoste per prod/ha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i="0" u="none" strike="noStrike">
                          <a:effectLst/>
                          <a:latin typeface="Tahoma" panose="020B0604030504040204" pitchFamily="34" charset="0"/>
                        </a:rPr>
                        <a:t>Arbeidskoste as % van lopende uitgawes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Arbeidskoste as % van inkomste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1" u="none" strike="noStrike">
                          <a:effectLst/>
                          <a:latin typeface="Tahoma" panose="020B0604030504040204" pitchFamily="34" charset="0"/>
                        </a:rPr>
                        <a:t>Winsdeel per prod/ha ingsl. By arbeidskoste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>
                          <a:effectLst/>
                          <a:latin typeface="Tahoma" panose="020B0604030504040204" pitchFamily="34" charset="0"/>
                        </a:rPr>
                        <a:t>Produksielone permanent per prod ha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1" u="none" strike="noStrike">
                          <a:effectLst/>
                          <a:latin typeface="Tahoma" panose="020B0604030504040204" pitchFamily="34" charset="0"/>
                        </a:rPr>
                        <a:t>% permanente loon van totaal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1" i="0" u="none" strike="noStrike">
                          <a:effectLst/>
                          <a:latin typeface="Tahoma" panose="020B0604030504040204" pitchFamily="34" charset="0"/>
                        </a:rPr>
                        <a:t>Produksielone tydelik per prod ha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% tydelike loon van totaal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Salarisse per prod ha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% salaris van totaal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Wins per produserende ha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err="1">
                          <a:effectLst/>
                          <a:latin typeface="Tahoma" panose="020B0604030504040204" pitchFamily="34" charset="0"/>
                        </a:rPr>
                        <a:t>ETI</a:t>
                      </a:r>
                      <a:r>
                        <a:rPr lang="en-US" sz="1000" b="1" i="0" u="none" strike="noStrike" dirty="0">
                          <a:effectLst/>
                          <a:latin typeface="Tahoma" panose="020B0604030504040204" pitchFamily="34" charset="0"/>
                        </a:rPr>
                        <a:t> per </a:t>
                      </a:r>
                      <a:r>
                        <a:rPr lang="en-US" sz="1000" b="1" i="0" u="none" strike="noStrike" dirty="0" err="1">
                          <a:effectLst/>
                          <a:latin typeface="Tahoma" panose="020B0604030504040204" pitchFamily="34" charset="0"/>
                        </a:rPr>
                        <a:t>produserende</a:t>
                      </a:r>
                      <a:r>
                        <a:rPr lang="en-US" sz="1000" b="1" i="0" u="none" strike="noStrike" dirty="0">
                          <a:effectLst/>
                          <a:latin typeface="Tahoma" panose="020B0604030504040204" pitchFamily="34" charset="0"/>
                        </a:rPr>
                        <a:t> ha </a:t>
                      </a:r>
                      <a:r>
                        <a:rPr lang="en-US" sz="1000" b="1" i="0" u="none" strike="noStrike" dirty="0" err="1">
                          <a:effectLst/>
                          <a:latin typeface="Tahoma" panose="020B0604030504040204" pitchFamily="34" charset="0"/>
                        </a:rPr>
                        <a:t>geëis</a:t>
                      </a:r>
                      <a:endParaRPr lang="en-US" sz="10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1402779"/>
                  </a:ext>
                </a:extLst>
              </a:tr>
              <a:tr h="10133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218427"/>
                  </a:ext>
                </a:extLst>
              </a:tr>
              <a:tr h="101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Gem'18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1,421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76,935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48%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32%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1,826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36,937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48%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19,504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25%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20,356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26%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75,795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Tahoma" panose="020B0604030504040204" pitchFamily="34" charset="0"/>
                        </a:rPr>
                        <a:t>4,400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014373"/>
                  </a:ext>
                </a:extLst>
              </a:tr>
              <a:tr h="101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Gem'17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1,262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72,654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2,016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36,811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51%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15,903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18,666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62,392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ahoma" panose="020B0604030504040204" pitchFamily="34" charset="0"/>
                        </a:rPr>
                        <a:t>3,182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33997"/>
                  </a:ext>
                </a:extLst>
              </a:tr>
              <a:tr h="101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Beste 25 % '18**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1,223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76,653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2,819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39,321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51%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17,097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20,146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126,712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ahoma" panose="020B0604030504040204" pitchFamily="34" charset="0"/>
                        </a:rPr>
                        <a:t>4,718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839115"/>
                  </a:ext>
                </a:extLst>
              </a:tr>
              <a:tr h="101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Beste 25 % '17**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1,006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65,533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3,669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26,262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21,088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19,357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117,372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ahoma" panose="020B0604030504040204" pitchFamily="34" charset="0"/>
                        </a:rPr>
                        <a:t>2,656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993595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7EAA566-40FB-4C4F-BB8A-74C37559EA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414431"/>
              </p:ext>
            </p:extLst>
          </p:nvPr>
        </p:nvGraphicFramePr>
        <p:xfrm>
          <a:off x="241784" y="1963237"/>
          <a:ext cx="11016765" cy="1981200"/>
        </p:xfrm>
        <a:graphic>
          <a:graphicData uri="http://schemas.openxmlformats.org/drawingml/2006/table">
            <a:tbl>
              <a:tblPr/>
              <a:tblGrid>
                <a:gridCol w="1497993">
                  <a:extLst>
                    <a:ext uri="{9D8B030D-6E8A-4147-A177-3AD203B41FA5}">
                      <a16:colId xmlns:a16="http://schemas.microsoft.com/office/drawing/2014/main" val="2051857668"/>
                    </a:ext>
                  </a:extLst>
                </a:gridCol>
                <a:gridCol w="729457">
                  <a:extLst>
                    <a:ext uri="{9D8B030D-6E8A-4147-A177-3AD203B41FA5}">
                      <a16:colId xmlns:a16="http://schemas.microsoft.com/office/drawing/2014/main" val="3425899422"/>
                    </a:ext>
                  </a:extLst>
                </a:gridCol>
                <a:gridCol w="729457">
                  <a:extLst>
                    <a:ext uri="{9D8B030D-6E8A-4147-A177-3AD203B41FA5}">
                      <a16:colId xmlns:a16="http://schemas.microsoft.com/office/drawing/2014/main" val="1041133598"/>
                    </a:ext>
                  </a:extLst>
                </a:gridCol>
                <a:gridCol w="732715">
                  <a:extLst>
                    <a:ext uri="{9D8B030D-6E8A-4147-A177-3AD203B41FA5}">
                      <a16:colId xmlns:a16="http://schemas.microsoft.com/office/drawing/2014/main" val="2152773842"/>
                    </a:ext>
                  </a:extLst>
                </a:gridCol>
                <a:gridCol w="732715">
                  <a:extLst>
                    <a:ext uri="{9D8B030D-6E8A-4147-A177-3AD203B41FA5}">
                      <a16:colId xmlns:a16="http://schemas.microsoft.com/office/drawing/2014/main" val="1276616678"/>
                    </a:ext>
                  </a:extLst>
                </a:gridCol>
                <a:gridCol w="693636">
                  <a:extLst>
                    <a:ext uri="{9D8B030D-6E8A-4147-A177-3AD203B41FA5}">
                      <a16:colId xmlns:a16="http://schemas.microsoft.com/office/drawing/2014/main" val="2655853066"/>
                    </a:ext>
                  </a:extLst>
                </a:gridCol>
                <a:gridCol w="732715">
                  <a:extLst>
                    <a:ext uri="{9D8B030D-6E8A-4147-A177-3AD203B41FA5}">
                      <a16:colId xmlns:a16="http://schemas.microsoft.com/office/drawing/2014/main" val="3621608501"/>
                    </a:ext>
                  </a:extLst>
                </a:gridCol>
                <a:gridCol w="732715">
                  <a:extLst>
                    <a:ext uri="{9D8B030D-6E8A-4147-A177-3AD203B41FA5}">
                      <a16:colId xmlns:a16="http://schemas.microsoft.com/office/drawing/2014/main" val="2088669119"/>
                    </a:ext>
                  </a:extLst>
                </a:gridCol>
                <a:gridCol w="732715">
                  <a:extLst>
                    <a:ext uri="{9D8B030D-6E8A-4147-A177-3AD203B41FA5}">
                      <a16:colId xmlns:a16="http://schemas.microsoft.com/office/drawing/2014/main" val="1361165654"/>
                    </a:ext>
                  </a:extLst>
                </a:gridCol>
                <a:gridCol w="732715">
                  <a:extLst>
                    <a:ext uri="{9D8B030D-6E8A-4147-A177-3AD203B41FA5}">
                      <a16:colId xmlns:a16="http://schemas.microsoft.com/office/drawing/2014/main" val="3211880376"/>
                    </a:ext>
                  </a:extLst>
                </a:gridCol>
                <a:gridCol w="742483">
                  <a:extLst>
                    <a:ext uri="{9D8B030D-6E8A-4147-A177-3AD203B41FA5}">
                      <a16:colId xmlns:a16="http://schemas.microsoft.com/office/drawing/2014/main" val="1292717458"/>
                    </a:ext>
                  </a:extLst>
                </a:gridCol>
                <a:gridCol w="742483">
                  <a:extLst>
                    <a:ext uri="{9D8B030D-6E8A-4147-A177-3AD203B41FA5}">
                      <a16:colId xmlns:a16="http://schemas.microsoft.com/office/drawing/2014/main" val="2274757351"/>
                    </a:ext>
                  </a:extLst>
                </a:gridCol>
                <a:gridCol w="742483">
                  <a:extLst>
                    <a:ext uri="{9D8B030D-6E8A-4147-A177-3AD203B41FA5}">
                      <a16:colId xmlns:a16="http://schemas.microsoft.com/office/drawing/2014/main" val="2235555457"/>
                    </a:ext>
                  </a:extLst>
                </a:gridCol>
                <a:gridCol w="742483">
                  <a:extLst>
                    <a:ext uri="{9D8B030D-6E8A-4147-A177-3AD203B41FA5}">
                      <a16:colId xmlns:a16="http://schemas.microsoft.com/office/drawing/2014/main" val="3495140530"/>
                    </a:ext>
                  </a:extLst>
                </a:gridCol>
              </a:tblGrid>
              <a:tr h="1086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1,920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83,039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61,264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74%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4,894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9,409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-39,189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ahoma" panose="020B0604030504040204" pitchFamily="34" charset="0"/>
                        </a:rPr>
                        <a:t>579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9965029"/>
                  </a:ext>
                </a:extLst>
              </a:tr>
              <a:tr h="1086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1,920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84,903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51%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52,482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62%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4,937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22,482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56,570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1,819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0569334"/>
                  </a:ext>
                </a:extLst>
              </a:tr>
              <a:tr h="1086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1,953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94,108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54%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60,418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64%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6,119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24,718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39,469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4,533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6083212"/>
                  </a:ext>
                </a:extLst>
              </a:tr>
              <a:tr h="1086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1,981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62,704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8,593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19,455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26,310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25,658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8,402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3,303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8124549"/>
                  </a:ext>
                </a:extLst>
              </a:tr>
              <a:tr h="1086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2,062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97,599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51%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1,041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34,991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29,442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28,370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34,213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2,938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8767959"/>
                  </a:ext>
                </a:extLst>
              </a:tr>
              <a:tr h="1086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2,104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93,675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57%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57,578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61%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6,481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22,795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79,452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1,597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327066"/>
                  </a:ext>
                </a:extLst>
              </a:tr>
              <a:tr h="1086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2,237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108,195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54%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53%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55,390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51%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22,401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19,527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5,629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7078474"/>
                  </a:ext>
                </a:extLst>
              </a:tr>
              <a:tr h="1086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2,445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128,221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55%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53%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83,145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65%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37,694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8,928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1,330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3298580"/>
                  </a:ext>
                </a:extLst>
              </a:tr>
              <a:tr h="1086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4,035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117,019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112%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79,827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68%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30,141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-129,315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1,327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7099808"/>
                  </a:ext>
                </a:extLst>
              </a:tr>
              <a:tr h="1086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4,342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90,060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96%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61,248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68%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3,691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22,320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25%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-87,425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5,055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1558935"/>
                  </a:ext>
                </a:extLst>
              </a:tr>
              <a:tr h="1086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6634609"/>
                  </a:ext>
                </a:extLst>
              </a:tr>
              <a:tr h="10862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* = Akkuraatheid verdag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Tahoma" panose="020B0604030504040204" pitchFamily="34" charset="0"/>
                        </a:rPr>
                        <a:t>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4120700"/>
                  </a:ext>
                </a:extLst>
              </a:tr>
              <a:tr h="10862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**Beste 25% wins per produserende hektaar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0760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2123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000000-0008-0000-2300-000003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34850" y="8878888"/>
            <a:ext cx="1676400" cy="92075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FA22089-BFA9-4DD9-BABB-63BDE34AAA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162929"/>
              </p:ext>
            </p:extLst>
          </p:nvPr>
        </p:nvGraphicFramePr>
        <p:xfrm>
          <a:off x="1855178" y="179014"/>
          <a:ext cx="7845667" cy="6621837"/>
        </p:xfrm>
        <a:graphic>
          <a:graphicData uri="http://schemas.openxmlformats.org/drawingml/2006/table">
            <a:tbl>
              <a:tblPr/>
              <a:tblGrid>
                <a:gridCol w="2516537">
                  <a:extLst>
                    <a:ext uri="{9D8B030D-6E8A-4147-A177-3AD203B41FA5}">
                      <a16:colId xmlns:a16="http://schemas.microsoft.com/office/drawing/2014/main" val="525543902"/>
                    </a:ext>
                  </a:extLst>
                </a:gridCol>
                <a:gridCol w="1040705">
                  <a:extLst>
                    <a:ext uri="{9D8B030D-6E8A-4147-A177-3AD203B41FA5}">
                      <a16:colId xmlns:a16="http://schemas.microsoft.com/office/drawing/2014/main" val="1687863899"/>
                    </a:ext>
                  </a:extLst>
                </a:gridCol>
                <a:gridCol w="1040705">
                  <a:extLst>
                    <a:ext uri="{9D8B030D-6E8A-4147-A177-3AD203B41FA5}">
                      <a16:colId xmlns:a16="http://schemas.microsoft.com/office/drawing/2014/main" val="1224106604"/>
                    </a:ext>
                  </a:extLst>
                </a:gridCol>
                <a:gridCol w="1040705">
                  <a:extLst>
                    <a:ext uri="{9D8B030D-6E8A-4147-A177-3AD203B41FA5}">
                      <a16:colId xmlns:a16="http://schemas.microsoft.com/office/drawing/2014/main" val="2047470200"/>
                    </a:ext>
                  </a:extLst>
                </a:gridCol>
                <a:gridCol w="1076592">
                  <a:extLst>
                    <a:ext uri="{9D8B030D-6E8A-4147-A177-3AD203B41FA5}">
                      <a16:colId xmlns:a16="http://schemas.microsoft.com/office/drawing/2014/main" val="1321731407"/>
                    </a:ext>
                  </a:extLst>
                </a:gridCol>
                <a:gridCol w="1130423">
                  <a:extLst>
                    <a:ext uri="{9D8B030D-6E8A-4147-A177-3AD203B41FA5}">
                      <a16:colId xmlns:a16="http://schemas.microsoft.com/office/drawing/2014/main" val="452524333"/>
                    </a:ext>
                  </a:extLst>
                </a:gridCol>
              </a:tblGrid>
              <a:tr h="269711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en-US" sz="1350" b="1" i="0" u="none" strike="noStrike" dirty="0" err="1">
                          <a:effectLst/>
                          <a:latin typeface="Tahoma" panose="020B0604030504040204" pitchFamily="34" charset="0"/>
                        </a:rPr>
                        <a:t>SPESIFIEKE</a:t>
                      </a:r>
                      <a:r>
                        <a:rPr lang="en-US" sz="1350" b="1" i="0" u="none" strike="noStrike" dirty="0"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en-US" sz="1350" b="1" i="0" u="none" strike="noStrike" dirty="0" err="1">
                          <a:effectLst/>
                          <a:latin typeface="Tahoma" panose="020B0604030504040204" pitchFamily="34" charset="0"/>
                        </a:rPr>
                        <a:t>KOSTE</a:t>
                      </a:r>
                      <a:r>
                        <a:rPr lang="en-US" sz="1350" b="1" i="0" u="none" strike="noStrike" dirty="0"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en-US" sz="1350" b="1" i="0" u="none" strike="noStrike" dirty="0" err="1">
                          <a:effectLst/>
                          <a:latin typeface="Tahoma" panose="020B0604030504040204" pitchFamily="34" charset="0"/>
                        </a:rPr>
                        <a:t>ONTLEDING</a:t>
                      </a:r>
                      <a:r>
                        <a:rPr lang="en-US" sz="1350" b="1" i="0" u="none" strike="noStrike" dirty="0"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en-US" sz="1350" b="1" i="0" u="none" strike="noStrike" dirty="0" err="1">
                          <a:effectLst/>
                          <a:latin typeface="Tahoma" panose="020B0604030504040204" pitchFamily="34" charset="0"/>
                        </a:rPr>
                        <a:t>VIR</a:t>
                      </a:r>
                      <a:r>
                        <a:rPr lang="en-US" sz="1350" b="1" i="0" u="none" strike="noStrike" dirty="0"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en-US" sz="1350" b="1" i="0" u="none" strike="noStrike" dirty="0" err="1">
                          <a:effectLst/>
                          <a:latin typeface="Tahoma" panose="020B0604030504040204" pitchFamily="34" charset="0"/>
                        </a:rPr>
                        <a:t>OESBESKERMING</a:t>
                      </a:r>
                      <a:r>
                        <a:rPr lang="en-US" sz="1350" b="1" i="0" u="none" strike="noStrike" dirty="0">
                          <a:effectLst/>
                          <a:latin typeface="Tahoma" panose="020B0604030504040204" pitchFamily="34" charset="0"/>
                        </a:rPr>
                        <a:t> &amp; </a:t>
                      </a:r>
                      <a:r>
                        <a:rPr lang="en-US" sz="1350" b="1" i="0" u="none" strike="noStrike" dirty="0" err="1">
                          <a:effectLst/>
                          <a:latin typeface="Tahoma" panose="020B0604030504040204" pitchFamily="34" charset="0"/>
                        </a:rPr>
                        <a:t>KUNSMIS</a:t>
                      </a:r>
                      <a:r>
                        <a:rPr lang="en-US" sz="1350" b="1" i="0" u="none" strike="noStrike" dirty="0">
                          <a:effectLst/>
                          <a:latin typeface="Tahoma" panose="020B0604030504040204" pitchFamily="34" charset="0"/>
                        </a:rPr>
                        <a:t> PER TON </a:t>
                      </a:r>
                      <a:r>
                        <a:rPr lang="en-US" sz="1350" b="1" i="0" u="none" strike="noStrike" dirty="0" err="1">
                          <a:effectLst/>
                          <a:latin typeface="Tahoma" panose="020B0604030504040204" pitchFamily="34" charset="0"/>
                        </a:rPr>
                        <a:t>GEPRODUSEER</a:t>
                      </a:r>
                      <a:endParaRPr lang="en-US" sz="13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168456"/>
                  </a:ext>
                </a:extLst>
              </a:tr>
              <a:tr h="1066857"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50" b="1" i="0" u="none" strike="noStrike">
                          <a:effectLst/>
                          <a:latin typeface="Tahoma" panose="020B0604030504040204" pitchFamily="34" charset="0"/>
                        </a:rPr>
                        <a:t>Spuitstowwe en kunsmis per 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50" b="1" i="0" u="none" strike="noStrike">
                          <a:effectLst/>
                          <a:latin typeface="Tahoma" panose="020B0604030504040204" pitchFamily="34" charset="0"/>
                        </a:rPr>
                        <a:t>Spuitstowwe en kunsmis per ha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Profit per producing hectare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0928483"/>
                  </a:ext>
                </a:extLst>
              </a:tr>
              <a:tr h="125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1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7981410"/>
                  </a:ext>
                </a:extLst>
              </a:tr>
              <a:tr h="1198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Gem'18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543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29,419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77,351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6424930"/>
                  </a:ext>
                </a:extLst>
              </a:tr>
              <a:tr h="1198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Gem'17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27,693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62,392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0274187"/>
                  </a:ext>
                </a:extLst>
              </a:tr>
              <a:tr h="1198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Beste 25 % '18*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457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28,650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126,712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5931096"/>
                  </a:ext>
                </a:extLst>
              </a:tr>
              <a:tr h="125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 dirty="0" err="1">
                          <a:effectLst/>
                          <a:latin typeface="Tahoma" panose="020B0604030504040204" pitchFamily="34" charset="0"/>
                        </a:rPr>
                        <a:t>Beste</a:t>
                      </a:r>
                      <a:r>
                        <a:rPr lang="en-US" sz="1350" b="0" i="0" u="none" strike="noStrike" dirty="0">
                          <a:effectLst/>
                          <a:latin typeface="Tahoma" panose="020B0604030504040204" pitchFamily="34" charset="0"/>
                        </a:rPr>
                        <a:t> 25 % '17*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24,494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117,372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4550118"/>
                  </a:ext>
                </a:extLst>
              </a:tr>
              <a:tr h="1198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15,161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69,754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4814539"/>
                  </a:ext>
                </a:extLst>
              </a:tr>
              <a:tr h="1198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19,418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103,385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1118864"/>
                  </a:ext>
                </a:extLst>
              </a:tr>
              <a:tr h="1198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20,945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40,968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7714880"/>
                  </a:ext>
                </a:extLst>
              </a:tr>
              <a:tr h="1198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22,014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113,609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3498117"/>
                  </a:ext>
                </a:extLst>
              </a:tr>
              <a:tr h="1198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32,796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183,739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4307865"/>
                  </a:ext>
                </a:extLst>
              </a:tr>
              <a:tr h="1198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26,167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179,426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26346"/>
                  </a:ext>
                </a:extLst>
              </a:tr>
              <a:tr h="1198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25,175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90,422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8529970"/>
                  </a:ext>
                </a:extLst>
              </a:tr>
              <a:tr h="1198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21,258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89,721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4688197"/>
                  </a:ext>
                </a:extLst>
              </a:tr>
              <a:tr h="1198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25,396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132,114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5470920"/>
                  </a:ext>
                </a:extLst>
              </a:tr>
              <a:tr h="1198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24,716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125,675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8251043"/>
                  </a:ext>
                </a:extLst>
              </a:tr>
              <a:tr h="1198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28,071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102,241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3335409"/>
                  </a:ext>
                </a:extLst>
              </a:tr>
              <a:tr h="1198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32,679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109,039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3290276"/>
                  </a:ext>
                </a:extLst>
              </a:tr>
              <a:tr h="1198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33,559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169,148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9888748"/>
                  </a:ext>
                </a:extLst>
              </a:tr>
              <a:tr h="1198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24,194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101,384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5726267"/>
                  </a:ext>
                </a:extLst>
              </a:tr>
              <a:tr h="1198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32,622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35,408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4354149"/>
                  </a:ext>
                </a:extLst>
              </a:tr>
              <a:tr h="1198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27,546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49,442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2303011"/>
                  </a:ext>
                </a:extLst>
              </a:tr>
              <a:tr h="1198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26,821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70,196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4742517"/>
                  </a:ext>
                </a:extLst>
              </a:tr>
              <a:tr h="1198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28,377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59,513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1321093"/>
                  </a:ext>
                </a:extLst>
              </a:tr>
              <a:tr h="1198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26,462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77,177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461557"/>
                  </a:ext>
                </a:extLst>
              </a:tr>
              <a:tr h="125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18,827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50,614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0958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559878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000000-0008-0000-2300-000003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34850" y="8878888"/>
            <a:ext cx="1676400" cy="92075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C58FC7B-B817-4F5B-AEF7-C5C71AB3C4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792575"/>
              </p:ext>
            </p:extLst>
          </p:nvPr>
        </p:nvGraphicFramePr>
        <p:xfrm>
          <a:off x="1831731" y="179014"/>
          <a:ext cx="7845667" cy="1336568"/>
        </p:xfrm>
        <a:graphic>
          <a:graphicData uri="http://schemas.openxmlformats.org/drawingml/2006/table">
            <a:tbl>
              <a:tblPr/>
              <a:tblGrid>
                <a:gridCol w="2516537">
                  <a:extLst>
                    <a:ext uri="{9D8B030D-6E8A-4147-A177-3AD203B41FA5}">
                      <a16:colId xmlns:a16="http://schemas.microsoft.com/office/drawing/2014/main" val="1635628258"/>
                    </a:ext>
                  </a:extLst>
                </a:gridCol>
                <a:gridCol w="1040705">
                  <a:extLst>
                    <a:ext uri="{9D8B030D-6E8A-4147-A177-3AD203B41FA5}">
                      <a16:colId xmlns:a16="http://schemas.microsoft.com/office/drawing/2014/main" val="652590125"/>
                    </a:ext>
                  </a:extLst>
                </a:gridCol>
                <a:gridCol w="1040705">
                  <a:extLst>
                    <a:ext uri="{9D8B030D-6E8A-4147-A177-3AD203B41FA5}">
                      <a16:colId xmlns:a16="http://schemas.microsoft.com/office/drawing/2014/main" val="3944814702"/>
                    </a:ext>
                  </a:extLst>
                </a:gridCol>
                <a:gridCol w="1040705">
                  <a:extLst>
                    <a:ext uri="{9D8B030D-6E8A-4147-A177-3AD203B41FA5}">
                      <a16:colId xmlns:a16="http://schemas.microsoft.com/office/drawing/2014/main" val="730456443"/>
                    </a:ext>
                  </a:extLst>
                </a:gridCol>
                <a:gridCol w="1076592">
                  <a:extLst>
                    <a:ext uri="{9D8B030D-6E8A-4147-A177-3AD203B41FA5}">
                      <a16:colId xmlns:a16="http://schemas.microsoft.com/office/drawing/2014/main" val="1685825895"/>
                    </a:ext>
                  </a:extLst>
                </a:gridCol>
                <a:gridCol w="1130423">
                  <a:extLst>
                    <a:ext uri="{9D8B030D-6E8A-4147-A177-3AD203B41FA5}">
                      <a16:colId xmlns:a16="http://schemas.microsoft.com/office/drawing/2014/main" val="3115771703"/>
                    </a:ext>
                  </a:extLst>
                </a:gridCol>
              </a:tblGrid>
              <a:tr h="269711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err="1">
                          <a:effectLst/>
                          <a:latin typeface="Tahoma" panose="020B0604030504040204" pitchFamily="34" charset="0"/>
                        </a:rPr>
                        <a:t>SPESIFIEKE</a:t>
                      </a:r>
                      <a:r>
                        <a:rPr lang="en-US" sz="1200" b="1" i="0" u="none" strike="noStrike" dirty="0"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effectLst/>
                          <a:latin typeface="Tahoma" panose="020B0604030504040204" pitchFamily="34" charset="0"/>
                        </a:rPr>
                        <a:t>KOSTE</a:t>
                      </a:r>
                      <a:r>
                        <a:rPr lang="en-US" sz="1200" b="1" i="0" u="none" strike="noStrike" dirty="0"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effectLst/>
                          <a:latin typeface="Tahoma" panose="020B0604030504040204" pitchFamily="34" charset="0"/>
                        </a:rPr>
                        <a:t>ONTLEDING</a:t>
                      </a:r>
                      <a:r>
                        <a:rPr lang="en-US" sz="1200" b="1" i="0" u="none" strike="noStrike" dirty="0"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effectLst/>
                          <a:latin typeface="Tahoma" panose="020B0604030504040204" pitchFamily="34" charset="0"/>
                        </a:rPr>
                        <a:t>VIR</a:t>
                      </a:r>
                      <a:r>
                        <a:rPr lang="en-US" sz="1200" b="1" i="0" u="none" strike="noStrike" dirty="0"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effectLst/>
                          <a:latin typeface="Tahoma" panose="020B0604030504040204" pitchFamily="34" charset="0"/>
                        </a:rPr>
                        <a:t>OESBESKERMING</a:t>
                      </a:r>
                      <a:r>
                        <a:rPr lang="en-US" sz="1200" b="1" i="0" u="none" strike="noStrike" dirty="0">
                          <a:effectLst/>
                          <a:latin typeface="Tahoma" panose="020B0604030504040204" pitchFamily="34" charset="0"/>
                        </a:rPr>
                        <a:t> &amp; </a:t>
                      </a:r>
                      <a:r>
                        <a:rPr lang="en-US" sz="1200" b="1" i="0" u="none" strike="noStrike" dirty="0" err="1">
                          <a:effectLst/>
                          <a:latin typeface="Tahoma" panose="020B0604030504040204" pitchFamily="34" charset="0"/>
                        </a:rPr>
                        <a:t>KUNSMIS</a:t>
                      </a:r>
                      <a:r>
                        <a:rPr lang="en-US" sz="1200" b="1" i="0" u="none" strike="noStrike" dirty="0">
                          <a:effectLst/>
                          <a:latin typeface="Tahoma" panose="020B0604030504040204" pitchFamily="34" charset="0"/>
                        </a:rPr>
                        <a:t> PER TON </a:t>
                      </a:r>
                      <a:r>
                        <a:rPr lang="en-US" sz="1200" b="1" i="0" u="none" strike="noStrike" dirty="0" err="1">
                          <a:effectLst/>
                          <a:latin typeface="Tahoma" panose="020B0604030504040204" pitchFamily="34" charset="0"/>
                        </a:rPr>
                        <a:t>GEPRODUSEER</a:t>
                      </a:r>
                      <a:endParaRPr lang="en-US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876278"/>
                  </a:ext>
                </a:extLst>
              </a:tr>
              <a:tr h="1066857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>
                          <a:effectLst/>
                          <a:latin typeface="Tahoma" panose="020B0604030504040204" pitchFamily="34" charset="0"/>
                        </a:rPr>
                        <a:t>Spuitstowwe en kunsmis per 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>
                          <a:effectLst/>
                          <a:latin typeface="Tahoma" panose="020B0604030504040204" pitchFamily="34" charset="0"/>
                        </a:rPr>
                        <a:t>Spuitstowwe en kunsmis per ha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ahoma" panose="020B0604030504040204" pitchFamily="34" charset="0"/>
                        </a:rPr>
                        <a:t>Profit per producing hectare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8020816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75269DE-2CD9-47E6-894F-F89D529705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493813"/>
              </p:ext>
            </p:extLst>
          </p:nvPr>
        </p:nvGraphicFramePr>
        <p:xfrm>
          <a:off x="1831730" y="1625007"/>
          <a:ext cx="6731976" cy="5143500"/>
        </p:xfrm>
        <a:graphic>
          <a:graphicData uri="http://schemas.openxmlformats.org/drawingml/2006/table">
            <a:tbl>
              <a:tblPr/>
              <a:tblGrid>
                <a:gridCol w="2522805">
                  <a:extLst>
                    <a:ext uri="{9D8B030D-6E8A-4147-A177-3AD203B41FA5}">
                      <a16:colId xmlns:a16="http://schemas.microsoft.com/office/drawing/2014/main" val="683547675"/>
                    </a:ext>
                  </a:extLst>
                </a:gridCol>
                <a:gridCol w="1043299">
                  <a:extLst>
                    <a:ext uri="{9D8B030D-6E8A-4147-A177-3AD203B41FA5}">
                      <a16:colId xmlns:a16="http://schemas.microsoft.com/office/drawing/2014/main" val="3432970601"/>
                    </a:ext>
                  </a:extLst>
                </a:gridCol>
                <a:gridCol w="1043299">
                  <a:extLst>
                    <a:ext uri="{9D8B030D-6E8A-4147-A177-3AD203B41FA5}">
                      <a16:colId xmlns:a16="http://schemas.microsoft.com/office/drawing/2014/main" val="1240853401"/>
                    </a:ext>
                  </a:extLst>
                </a:gridCol>
                <a:gridCol w="1043299">
                  <a:extLst>
                    <a:ext uri="{9D8B030D-6E8A-4147-A177-3AD203B41FA5}">
                      <a16:colId xmlns:a16="http://schemas.microsoft.com/office/drawing/2014/main" val="2463457205"/>
                    </a:ext>
                  </a:extLst>
                </a:gridCol>
                <a:gridCol w="1079274">
                  <a:extLst>
                    <a:ext uri="{9D8B030D-6E8A-4147-A177-3AD203B41FA5}">
                      <a16:colId xmlns:a16="http://schemas.microsoft.com/office/drawing/2014/main" val="1426751577"/>
                    </a:ext>
                  </a:extLst>
                </a:gridCol>
              </a:tblGrid>
              <a:tr h="173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34,181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142,291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8827578"/>
                  </a:ext>
                </a:extLst>
              </a:tr>
              <a:tr h="173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31,792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213,126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7156623"/>
                  </a:ext>
                </a:extLst>
              </a:tr>
              <a:tr h="173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31,792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184,398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8811172"/>
                  </a:ext>
                </a:extLst>
              </a:tr>
              <a:tr h="173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29,250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83,349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4918258"/>
                  </a:ext>
                </a:extLst>
              </a:tr>
              <a:tr h="173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25,009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71,494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1048756"/>
                  </a:ext>
                </a:extLst>
              </a:tr>
              <a:tr h="173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30,973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136,075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9874421"/>
                  </a:ext>
                </a:extLst>
              </a:tr>
              <a:tr h="173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29,782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54,715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3070067"/>
                  </a:ext>
                </a:extLst>
              </a:tr>
              <a:tr h="1823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Gemiddelde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2401543"/>
                  </a:ext>
                </a:extLst>
              </a:tr>
              <a:tr h="173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17,390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8,402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1997979"/>
                  </a:ext>
                </a:extLst>
              </a:tr>
              <a:tr h="173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27,080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109,213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568568"/>
                  </a:ext>
                </a:extLst>
              </a:tr>
              <a:tr h="173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35,046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114,113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598196"/>
                  </a:ext>
                </a:extLst>
              </a:tr>
              <a:tr h="173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28,868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75,559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371648"/>
                  </a:ext>
                </a:extLst>
              </a:tr>
              <a:tr h="173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32,192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55,889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5850386"/>
                  </a:ext>
                </a:extLst>
              </a:tr>
              <a:tr h="173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27,155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118,936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7857409"/>
                  </a:ext>
                </a:extLst>
              </a:tr>
              <a:tr h="173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27,155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97,840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0113475"/>
                  </a:ext>
                </a:extLst>
              </a:tr>
              <a:tr h="173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29,725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57,168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6180054"/>
                  </a:ext>
                </a:extLst>
              </a:tr>
              <a:tr h="173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28,741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70,747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6145973"/>
                  </a:ext>
                </a:extLst>
              </a:tr>
              <a:tr h="173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28,741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52,840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8046136"/>
                  </a:ext>
                </a:extLst>
              </a:tr>
              <a:tr h="173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27,726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39,450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7427270"/>
                  </a:ext>
                </a:extLst>
              </a:tr>
              <a:tr h="173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26,210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49,559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0833621"/>
                  </a:ext>
                </a:extLst>
              </a:tr>
              <a:tr h="173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29,276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22,418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1058538"/>
                  </a:ext>
                </a:extLst>
              </a:tr>
              <a:tr h="173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29,211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39,469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8939221"/>
                  </a:ext>
                </a:extLst>
              </a:tr>
              <a:tr h="173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35,228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110,953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6486960"/>
                  </a:ext>
                </a:extLst>
              </a:tr>
              <a:tr h="173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29,664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21,635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1339015"/>
                  </a:ext>
                </a:extLst>
              </a:tr>
              <a:tr h="173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636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31,892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0" i="0" u="none" strike="noStrike" dirty="0">
                          <a:effectLst/>
                          <a:latin typeface="Tahoma" panose="020B0604030504040204" pitchFamily="34" charset="0"/>
                        </a:rPr>
                        <a:t>53,051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3190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517494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000000-0008-0000-2300-000003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34850" y="8878888"/>
            <a:ext cx="1676400" cy="92075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C58FC7B-B817-4F5B-AEF7-C5C71AB3C460}"/>
              </a:ext>
            </a:extLst>
          </p:cNvPr>
          <p:cNvGraphicFramePr>
            <a:graphicFrameLocks noGrp="1"/>
          </p:cNvGraphicFramePr>
          <p:nvPr/>
        </p:nvGraphicFramePr>
        <p:xfrm>
          <a:off x="1831731" y="179014"/>
          <a:ext cx="7845667" cy="1336568"/>
        </p:xfrm>
        <a:graphic>
          <a:graphicData uri="http://schemas.openxmlformats.org/drawingml/2006/table">
            <a:tbl>
              <a:tblPr/>
              <a:tblGrid>
                <a:gridCol w="2516537">
                  <a:extLst>
                    <a:ext uri="{9D8B030D-6E8A-4147-A177-3AD203B41FA5}">
                      <a16:colId xmlns:a16="http://schemas.microsoft.com/office/drawing/2014/main" val="1635628258"/>
                    </a:ext>
                  </a:extLst>
                </a:gridCol>
                <a:gridCol w="1040705">
                  <a:extLst>
                    <a:ext uri="{9D8B030D-6E8A-4147-A177-3AD203B41FA5}">
                      <a16:colId xmlns:a16="http://schemas.microsoft.com/office/drawing/2014/main" val="652590125"/>
                    </a:ext>
                  </a:extLst>
                </a:gridCol>
                <a:gridCol w="1040705">
                  <a:extLst>
                    <a:ext uri="{9D8B030D-6E8A-4147-A177-3AD203B41FA5}">
                      <a16:colId xmlns:a16="http://schemas.microsoft.com/office/drawing/2014/main" val="3944814702"/>
                    </a:ext>
                  </a:extLst>
                </a:gridCol>
                <a:gridCol w="1040705">
                  <a:extLst>
                    <a:ext uri="{9D8B030D-6E8A-4147-A177-3AD203B41FA5}">
                      <a16:colId xmlns:a16="http://schemas.microsoft.com/office/drawing/2014/main" val="730456443"/>
                    </a:ext>
                  </a:extLst>
                </a:gridCol>
                <a:gridCol w="1076592">
                  <a:extLst>
                    <a:ext uri="{9D8B030D-6E8A-4147-A177-3AD203B41FA5}">
                      <a16:colId xmlns:a16="http://schemas.microsoft.com/office/drawing/2014/main" val="1685825895"/>
                    </a:ext>
                  </a:extLst>
                </a:gridCol>
                <a:gridCol w="1130423">
                  <a:extLst>
                    <a:ext uri="{9D8B030D-6E8A-4147-A177-3AD203B41FA5}">
                      <a16:colId xmlns:a16="http://schemas.microsoft.com/office/drawing/2014/main" val="3115771703"/>
                    </a:ext>
                  </a:extLst>
                </a:gridCol>
              </a:tblGrid>
              <a:tr h="269711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err="1">
                          <a:effectLst/>
                          <a:latin typeface="Tahoma" panose="020B0604030504040204" pitchFamily="34" charset="0"/>
                        </a:rPr>
                        <a:t>SPESIFIEKE</a:t>
                      </a:r>
                      <a:r>
                        <a:rPr lang="en-US" sz="1200" b="1" i="0" u="none" strike="noStrike" dirty="0"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effectLst/>
                          <a:latin typeface="Tahoma" panose="020B0604030504040204" pitchFamily="34" charset="0"/>
                        </a:rPr>
                        <a:t>KOSTE</a:t>
                      </a:r>
                      <a:r>
                        <a:rPr lang="en-US" sz="1200" b="1" i="0" u="none" strike="noStrike" dirty="0"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effectLst/>
                          <a:latin typeface="Tahoma" panose="020B0604030504040204" pitchFamily="34" charset="0"/>
                        </a:rPr>
                        <a:t>ONTLEDING</a:t>
                      </a:r>
                      <a:r>
                        <a:rPr lang="en-US" sz="1200" b="1" i="0" u="none" strike="noStrike" dirty="0"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effectLst/>
                          <a:latin typeface="Tahoma" panose="020B0604030504040204" pitchFamily="34" charset="0"/>
                        </a:rPr>
                        <a:t>VIR</a:t>
                      </a:r>
                      <a:r>
                        <a:rPr lang="en-US" sz="1200" b="1" i="0" u="none" strike="noStrike" dirty="0"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effectLst/>
                          <a:latin typeface="Tahoma" panose="020B0604030504040204" pitchFamily="34" charset="0"/>
                        </a:rPr>
                        <a:t>OESBESKERMING</a:t>
                      </a:r>
                      <a:r>
                        <a:rPr lang="en-US" sz="1200" b="1" i="0" u="none" strike="noStrike" dirty="0">
                          <a:effectLst/>
                          <a:latin typeface="Tahoma" panose="020B0604030504040204" pitchFamily="34" charset="0"/>
                        </a:rPr>
                        <a:t> &amp; </a:t>
                      </a:r>
                      <a:r>
                        <a:rPr lang="en-US" sz="1200" b="1" i="0" u="none" strike="noStrike" dirty="0" err="1">
                          <a:effectLst/>
                          <a:latin typeface="Tahoma" panose="020B0604030504040204" pitchFamily="34" charset="0"/>
                        </a:rPr>
                        <a:t>KUNSMIS</a:t>
                      </a:r>
                      <a:r>
                        <a:rPr lang="en-US" sz="1200" b="1" i="0" u="none" strike="noStrike" dirty="0">
                          <a:effectLst/>
                          <a:latin typeface="Tahoma" panose="020B0604030504040204" pitchFamily="34" charset="0"/>
                        </a:rPr>
                        <a:t> PER TON </a:t>
                      </a:r>
                      <a:r>
                        <a:rPr lang="en-US" sz="1200" b="1" i="0" u="none" strike="noStrike" dirty="0" err="1">
                          <a:effectLst/>
                          <a:latin typeface="Tahoma" panose="020B0604030504040204" pitchFamily="34" charset="0"/>
                        </a:rPr>
                        <a:t>GEPRODUSEER</a:t>
                      </a:r>
                      <a:endParaRPr lang="en-US" sz="12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876278"/>
                  </a:ext>
                </a:extLst>
              </a:tr>
              <a:tr h="1066857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>
                          <a:effectLst/>
                          <a:latin typeface="Tahoma" panose="020B0604030504040204" pitchFamily="34" charset="0"/>
                        </a:rPr>
                        <a:t>Spuitstowwe en kunsmis per ton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>
                          <a:effectLst/>
                          <a:latin typeface="Tahoma" panose="020B0604030504040204" pitchFamily="34" charset="0"/>
                        </a:rPr>
                        <a:t>Spuitstowwe en kunsmis per ha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ahoma" panose="020B0604030504040204" pitchFamily="34" charset="0"/>
                        </a:rPr>
                        <a:t>Profit per producing hectare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802081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813D03F-F31D-49B9-B177-B6731AE653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756403"/>
              </p:ext>
            </p:extLst>
          </p:nvPr>
        </p:nvGraphicFramePr>
        <p:xfrm>
          <a:off x="1831731" y="1694596"/>
          <a:ext cx="6758355" cy="4191000"/>
        </p:xfrm>
        <a:graphic>
          <a:graphicData uri="http://schemas.openxmlformats.org/drawingml/2006/table">
            <a:tbl>
              <a:tblPr/>
              <a:tblGrid>
                <a:gridCol w="2532690">
                  <a:extLst>
                    <a:ext uri="{9D8B030D-6E8A-4147-A177-3AD203B41FA5}">
                      <a16:colId xmlns:a16="http://schemas.microsoft.com/office/drawing/2014/main" val="2612255046"/>
                    </a:ext>
                  </a:extLst>
                </a:gridCol>
                <a:gridCol w="1047387">
                  <a:extLst>
                    <a:ext uri="{9D8B030D-6E8A-4147-A177-3AD203B41FA5}">
                      <a16:colId xmlns:a16="http://schemas.microsoft.com/office/drawing/2014/main" val="429989724"/>
                    </a:ext>
                  </a:extLst>
                </a:gridCol>
                <a:gridCol w="1047387">
                  <a:extLst>
                    <a:ext uri="{9D8B030D-6E8A-4147-A177-3AD203B41FA5}">
                      <a16:colId xmlns:a16="http://schemas.microsoft.com/office/drawing/2014/main" val="3055383766"/>
                    </a:ext>
                  </a:extLst>
                </a:gridCol>
                <a:gridCol w="1047387">
                  <a:extLst>
                    <a:ext uri="{9D8B030D-6E8A-4147-A177-3AD203B41FA5}">
                      <a16:colId xmlns:a16="http://schemas.microsoft.com/office/drawing/2014/main" val="760614803"/>
                    </a:ext>
                  </a:extLst>
                </a:gridCol>
                <a:gridCol w="1083504">
                  <a:extLst>
                    <a:ext uri="{9D8B030D-6E8A-4147-A177-3AD203B41FA5}">
                      <a16:colId xmlns:a16="http://schemas.microsoft.com/office/drawing/2014/main" val="96987676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639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29,589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-23,503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65077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680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30,263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79,452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96094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719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36,414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63,488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87872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726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34,982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46,620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08446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729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35,690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72,427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38403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735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32,502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56,570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51814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736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26,343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-9,759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75142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755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32,271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63,507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14246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792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36,018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23,509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28249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803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38,819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5,629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82618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811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45,450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52,605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29072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819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52,613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103,348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79349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862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45,215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8,928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64376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867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35,506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-987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39276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892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38,566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-39,189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42984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893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44,730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61,184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34657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900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42,606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34,213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35198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1,453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30,141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-87,425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83858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1,504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43,628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-129,315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76536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57369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29291"/>
                  </a:ext>
                </a:extLst>
              </a:tr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* Beste 25% wins per produserende hektaar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3979990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00000000-0008-0000-4500-000003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8144" y="17230665"/>
            <a:ext cx="1228792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84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243192-FE40-49D3-81F6-5BEC909CD2D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610" y="-2026758"/>
            <a:ext cx="7764780" cy="100488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4AB493-32C0-4397-B355-1FC2807F33FC}"/>
              </a:ext>
            </a:extLst>
          </p:cNvPr>
          <p:cNvSpPr txBox="1"/>
          <p:nvPr/>
        </p:nvSpPr>
        <p:spPr>
          <a:xfrm>
            <a:off x="6758609" y="4147931"/>
            <a:ext cx="40680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p.88</a:t>
            </a:r>
          </a:p>
          <a:p>
            <a:endParaRPr lang="en-US" sz="32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360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DE0A146-AD41-4C5D-9DCB-891477FDE4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623826"/>
              </p:ext>
            </p:extLst>
          </p:nvPr>
        </p:nvGraphicFramePr>
        <p:xfrm>
          <a:off x="2181045" y="138027"/>
          <a:ext cx="6553200" cy="714375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462244609"/>
                    </a:ext>
                  </a:extLst>
                </a:gridCol>
                <a:gridCol w="2352675">
                  <a:extLst>
                    <a:ext uri="{9D8B030D-6E8A-4147-A177-3AD203B41FA5}">
                      <a16:colId xmlns:a16="http://schemas.microsoft.com/office/drawing/2014/main" val="3058761203"/>
                    </a:ext>
                  </a:extLst>
                </a:gridCol>
                <a:gridCol w="2371725">
                  <a:extLst>
                    <a:ext uri="{9D8B030D-6E8A-4147-A177-3AD203B41FA5}">
                      <a16:colId xmlns:a16="http://schemas.microsoft.com/office/drawing/2014/main" val="350953824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23010419"/>
                    </a:ext>
                  </a:extLst>
                </a:gridCol>
              </a:tblGrid>
              <a:tr h="28575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effectLst/>
                          <a:latin typeface="Tahoma" panose="020B0604030504040204" pitchFamily="34" charset="0"/>
                        </a:rPr>
                        <a:t>Koste &amp; Inkomste opname:  2018/2019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77677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170195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1543386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48434EA-E14E-4167-8355-603AF2F6EB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73231"/>
              </p:ext>
            </p:extLst>
          </p:nvPr>
        </p:nvGraphicFramePr>
        <p:xfrm>
          <a:off x="556591" y="556591"/>
          <a:ext cx="10946295" cy="6453450"/>
        </p:xfrm>
        <a:graphic>
          <a:graphicData uri="http://schemas.openxmlformats.org/drawingml/2006/table">
            <a:tbl>
              <a:tblPr/>
              <a:tblGrid>
                <a:gridCol w="141142">
                  <a:extLst>
                    <a:ext uri="{9D8B030D-6E8A-4147-A177-3AD203B41FA5}">
                      <a16:colId xmlns:a16="http://schemas.microsoft.com/office/drawing/2014/main" val="927843738"/>
                    </a:ext>
                  </a:extLst>
                </a:gridCol>
                <a:gridCol w="627296">
                  <a:extLst>
                    <a:ext uri="{9D8B030D-6E8A-4147-A177-3AD203B41FA5}">
                      <a16:colId xmlns:a16="http://schemas.microsoft.com/office/drawing/2014/main" val="1756824251"/>
                    </a:ext>
                  </a:extLst>
                </a:gridCol>
                <a:gridCol w="3920592">
                  <a:extLst>
                    <a:ext uri="{9D8B030D-6E8A-4147-A177-3AD203B41FA5}">
                      <a16:colId xmlns:a16="http://schemas.microsoft.com/office/drawing/2014/main" val="3771883967"/>
                    </a:ext>
                  </a:extLst>
                </a:gridCol>
                <a:gridCol w="2085755">
                  <a:extLst>
                    <a:ext uri="{9D8B030D-6E8A-4147-A177-3AD203B41FA5}">
                      <a16:colId xmlns:a16="http://schemas.microsoft.com/office/drawing/2014/main" val="2384660658"/>
                    </a:ext>
                  </a:extLst>
                </a:gridCol>
                <a:gridCol w="2085755">
                  <a:extLst>
                    <a:ext uri="{9D8B030D-6E8A-4147-A177-3AD203B41FA5}">
                      <a16:colId xmlns:a16="http://schemas.microsoft.com/office/drawing/2014/main" val="358849720"/>
                    </a:ext>
                  </a:extLst>
                </a:gridCol>
                <a:gridCol w="2085755">
                  <a:extLst>
                    <a:ext uri="{9D8B030D-6E8A-4147-A177-3AD203B41FA5}">
                      <a16:colId xmlns:a16="http://schemas.microsoft.com/office/drawing/2014/main" val="1002584907"/>
                    </a:ext>
                  </a:extLst>
                </a:gridCol>
              </a:tblGrid>
              <a:tr h="302214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Tahoma" panose="020B0604030504040204" pitchFamily="34" charset="0"/>
                        </a:rPr>
                        <a:t>Koste &amp; Inkomste opname 2018/19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359752"/>
                  </a:ext>
                </a:extLst>
              </a:tr>
              <a:tr h="21139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nl-NL" sz="1800" b="1" i="0" u="none" strike="noStrike">
                          <a:effectLst/>
                          <a:latin typeface="Tahoma" panose="020B0604030504040204" pitchFamily="34" charset="0"/>
                        </a:rPr>
                        <a:t>Statistieke oor 2018 oesjaar en koste tot 28/02/2019: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9666989"/>
                  </a:ext>
                </a:extLst>
              </a:tr>
              <a:tr h="3022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7059911"/>
                  </a:ext>
                </a:extLst>
              </a:tr>
              <a:tr h="3022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effectLst/>
                          <a:latin typeface="Tahoma" panose="020B0604030504040204" pitchFamily="34" charset="0"/>
                        </a:rPr>
                        <a:t>Nr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effectLst/>
                          <a:latin typeface="Tahoma" panose="020B0604030504040204" pitchFamily="34" charset="0"/>
                        </a:rPr>
                        <a:t>Omvang van opname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Tahoma" panose="020B0604030504040204" pitchFamily="34" charset="0"/>
                        </a:rPr>
                        <a:t>2018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Tahoma" panose="020B0604030504040204" pitchFamily="34" charset="0"/>
                        </a:rPr>
                        <a:t>2017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effectLst/>
                          <a:latin typeface="Tahoma" panose="020B0604030504040204" pitchFamily="34" charset="0"/>
                        </a:rPr>
                        <a:t>2016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960199"/>
                  </a:ext>
                </a:extLst>
              </a:tr>
              <a:tr h="3022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0529659"/>
                  </a:ext>
                </a:extLst>
              </a:tr>
              <a:tr h="3022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1.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Hektare onder bome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5,209 ha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5,474 ha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5,044 ha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6325277"/>
                  </a:ext>
                </a:extLst>
              </a:tr>
              <a:tr h="3022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2.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Arbeidskoste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R 398.92  mil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R 386.06  mil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R 337.08  mil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7013719"/>
                  </a:ext>
                </a:extLst>
              </a:tr>
              <a:tr h="3022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3.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Spuitstowwe en kunsmis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R 143.23  mil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R 140.47  mil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R 134.25  mil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3149828"/>
                  </a:ext>
                </a:extLst>
              </a:tr>
              <a:tr h="3022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4.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Brandstof &amp; vervoer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R 61.71  mil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R 53.52  mil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R 44.08 mil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7619655"/>
                  </a:ext>
                </a:extLst>
              </a:tr>
              <a:tr h="3022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5.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Lopende koste voor rente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3395907"/>
                  </a:ext>
                </a:extLst>
              </a:tr>
              <a:tr h="3022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en waardevermindering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R 774.64  mil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R 748.25  mil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R 673.87  mil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1229365"/>
                  </a:ext>
                </a:extLst>
              </a:tr>
              <a:tr h="3022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6.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Ekwivalente krat produksie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676,618 kratte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756,436 kratte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704,526 kratte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2590895"/>
                  </a:ext>
                </a:extLst>
              </a:tr>
              <a:tr h="3022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7.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Gemiddelde produksie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58 ton/ha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62 ton/ha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65 ton/ha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1055764"/>
                  </a:ext>
                </a:extLst>
              </a:tr>
              <a:tr h="3022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8.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Inkomste alle variëteite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R 1085.0  mil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R 1017.2  mil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R 996.14 mil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9040804"/>
                  </a:ext>
                </a:extLst>
              </a:tr>
              <a:tr h="3022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9.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Inkomste alle appels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R 907.77  mil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R 805.13  mil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R 774.47  mil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5474464"/>
                  </a:ext>
                </a:extLst>
              </a:tr>
              <a:tr h="3022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nl-NL" sz="1800" b="0" i="0" u="none" strike="noStrike">
                          <a:effectLst/>
                          <a:latin typeface="Tahoma" panose="020B0604030504040204" pitchFamily="34" charset="0"/>
                        </a:rPr>
                        <a:t>10. Ha Appels Groenland/Vyeboom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10,301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10,270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10,209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3860661"/>
                  </a:ext>
                </a:extLst>
              </a:tr>
              <a:tr h="215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11. Ha Appels deelnemers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4,272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4,431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4,040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502807"/>
                  </a:ext>
                </a:extLst>
              </a:tr>
              <a:tr h="215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12. % Verteenwoordig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41%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43%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40%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6027827"/>
                  </a:ext>
                </a:extLst>
              </a:tr>
              <a:tr h="215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13. Ha Pere Groenland/Vyboom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2,520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2,566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2,622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9212950"/>
                  </a:ext>
                </a:extLst>
              </a:tr>
              <a:tr h="215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14. Ha Pere deelnemers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879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955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910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258956"/>
                  </a:ext>
                </a:extLst>
              </a:tr>
              <a:tr h="215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15. % Verteenwoordig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35%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37%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35%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4819174"/>
                  </a:ext>
                </a:extLst>
              </a:tr>
              <a:tr h="215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6381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174768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000000-0008-0000-2300-000003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34850" y="8878888"/>
            <a:ext cx="1676400" cy="92075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9DF4EF5-B8EA-4558-B925-46A111BB50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24115"/>
              </p:ext>
            </p:extLst>
          </p:nvPr>
        </p:nvGraphicFramePr>
        <p:xfrm>
          <a:off x="4048369" y="90140"/>
          <a:ext cx="2794001" cy="476250"/>
        </p:xfrm>
        <a:graphic>
          <a:graphicData uri="http://schemas.openxmlformats.org/drawingml/2006/table">
            <a:tbl>
              <a:tblPr/>
              <a:tblGrid>
                <a:gridCol w="2794001">
                  <a:extLst>
                    <a:ext uri="{9D8B030D-6E8A-4147-A177-3AD203B41FA5}">
                      <a16:colId xmlns:a16="http://schemas.microsoft.com/office/drawing/2014/main" val="2080476881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Times New Roman" panose="02020603050405020304" pitchFamily="18" charset="0"/>
                        </a:rPr>
                        <a:t>INCOME FOR GRANNYS 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409923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CLASS 1 TONS  2018/2019 YEAR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140331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80E114D2-8037-4006-ABC0-32E97ADC3C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282" y="1042995"/>
            <a:ext cx="2881772" cy="50179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D7BEE9-A882-4AE9-B559-E489934A61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3195" y="1042995"/>
            <a:ext cx="7602926" cy="501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39376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75636B-B8CE-4CED-BDD5-3D6629A392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793" y="856945"/>
            <a:ext cx="10186988" cy="431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47550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000000-0008-0000-2300-000003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34850" y="8878888"/>
            <a:ext cx="1676400" cy="92075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A18F0F6-6407-4CFC-B056-E0E05CB16E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741898"/>
              </p:ext>
            </p:extLst>
          </p:nvPr>
        </p:nvGraphicFramePr>
        <p:xfrm>
          <a:off x="4118707" y="0"/>
          <a:ext cx="2794001" cy="476250"/>
        </p:xfrm>
        <a:graphic>
          <a:graphicData uri="http://schemas.openxmlformats.org/drawingml/2006/table">
            <a:tbl>
              <a:tblPr/>
              <a:tblGrid>
                <a:gridCol w="2794001">
                  <a:extLst>
                    <a:ext uri="{9D8B030D-6E8A-4147-A177-3AD203B41FA5}">
                      <a16:colId xmlns:a16="http://schemas.microsoft.com/office/drawing/2014/main" val="198747173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Times New Roman" panose="02020603050405020304" pitchFamily="18" charset="0"/>
                        </a:rPr>
                        <a:t>INCOME FOR GOLDENS 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578668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CLASS 1 TONS  2018/2019 YEAR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9110413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B57BE34-47F7-481F-A05F-0AD0CE3DC0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420" y="908235"/>
            <a:ext cx="2925734" cy="48276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714242-2800-4457-AE2D-466A037C08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4595" y="953766"/>
            <a:ext cx="7314678" cy="482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896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68B6124-5427-497F-A09A-F85CBE4561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444" y="953766"/>
            <a:ext cx="10273112" cy="417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95535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052CF81-73C0-4C36-B639-6F6EB73C81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16048"/>
              </p:ext>
            </p:extLst>
          </p:nvPr>
        </p:nvGraphicFramePr>
        <p:xfrm>
          <a:off x="3844984" y="90140"/>
          <a:ext cx="2794001" cy="476250"/>
        </p:xfrm>
        <a:graphic>
          <a:graphicData uri="http://schemas.openxmlformats.org/drawingml/2006/table">
            <a:tbl>
              <a:tblPr/>
              <a:tblGrid>
                <a:gridCol w="2794001">
                  <a:extLst>
                    <a:ext uri="{9D8B030D-6E8A-4147-A177-3AD203B41FA5}">
                      <a16:colId xmlns:a16="http://schemas.microsoft.com/office/drawing/2014/main" val="1266780218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Times New Roman" panose="02020603050405020304" pitchFamily="18" charset="0"/>
                        </a:rPr>
                        <a:t>INCOME FOR GALAS 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18385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CLASS 1 TONS  2018/2019 YEAR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8622913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D83389A-E1B1-4294-8AE1-2CB3E9FEA2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866" y="735029"/>
            <a:ext cx="2913291" cy="48071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0EE4A4-701F-4B5A-89CF-BA33B5BFA3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8338" y="735029"/>
            <a:ext cx="7295204" cy="480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169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C969841-A0B2-459E-A5BC-303CC64E09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903" y="1096120"/>
            <a:ext cx="10565196" cy="392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50986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91EC07-1FA2-47F0-8383-A033867DC3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198" y="953766"/>
            <a:ext cx="10062877" cy="495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6051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CEBF9F0-C8A2-4474-9FD7-1F9863CBE9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3428" y="566390"/>
            <a:ext cx="8726630" cy="517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7835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B3B0D88-E0C5-4658-BF68-061B19D482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28195"/>
              </p:ext>
            </p:extLst>
          </p:nvPr>
        </p:nvGraphicFramePr>
        <p:xfrm>
          <a:off x="4103777" y="90140"/>
          <a:ext cx="2794001" cy="476250"/>
        </p:xfrm>
        <a:graphic>
          <a:graphicData uri="http://schemas.openxmlformats.org/drawingml/2006/table">
            <a:tbl>
              <a:tblPr/>
              <a:tblGrid>
                <a:gridCol w="2183707">
                  <a:extLst>
                    <a:ext uri="{9D8B030D-6E8A-4147-A177-3AD203B41FA5}">
                      <a16:colId xmlns:a16="http://schemas.microsoft.com/office/drawing/2014/main" val="4071840232"/>
                    </a:ext>
                  </a:extLst>
                </a:gridCol>
                <a:gridCol w="610294">
                  <a:extLst>
                    <a:ext uri="{9D8B030D-6E8A-4147-A177-3AD203B41FA5}">
                      <a16:colId xmlns:a16="http://schemas.microsoft.com/office/drawing/2014/main" val="2449158005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Times New Roman" panose="02020603050405020304" pitchFamily="18" charset="0"/>
                        </a:rPr>
                        <a:t>INCOME FOR FUJI 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046708"/>
                  </a:ext>
                </a:extLst>
              </a:tr>
              <a:tr h="2381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CLASS 1 TONS  2018/2019 YEAR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0833083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15E0AB9-878A-4BA5-968E-B363190AB4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768" y="890304"/>
            <a:ext cx="2818401" cy="46505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A21CBB-04DA-4558-902A-7EDAD2C2E1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1469" y="890303"/>
            <a:ext cx="6970994" cy="457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4941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937F40-39F6-4329-893F-BB347BE532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775" y="953766"/>
            <a:ext cx="10423609" cy="389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791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4F1FE8-9D1D-4755-B612-4C8A618714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475" y="179014"/>
            <a:ext cx="11637311" cy="636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8983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E101458-B4E5-442F-96A1-4BEBBA4573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941" y="767758"/>
            <a:ext cx="10243243" cy="478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9551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315F9C-FE72-4B96-98A4-EA0FA3A900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3908" y="471288"/>
            <a:ext cx="8962681" cy="530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29468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25B0E6B-412C-4174-BDFE-B35FC16F23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57767"/>
              </p:ext>
            </p:extLst>
          </p:nvPr>
        </p:nvGraphicFramePr>
        <p:xfrm>
          <a:off x="4172788" y="179014"/>
          <a:ext cx="2794001" cy="476250"/>
        </p:xfrm>
        <a:graphic>
          <a:graphicData uri="http://schemas.openxmlformats.org/drawingml/2006/table">
            <a:tbl>
              <a:tblPr/>
              <a:tblGrid>
                <a:gridCol w="2794001">
                  <a:extLst>
                    <a:ext uri="{9D8B030D-6E8A-4147-A177-3AD203B41FA5}">
                      <a16:colId xmlns:a16="http://schemas.microsoft.com/office/drawing/2014/main" val="1661079426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>
                          <a:effectLst/>
                          <a:latin typeface="Times New Roman" panose="02020603050405020304" pitchFamily="18" charset="0"/>
                        </a:rPr>
                        <a:t>INCOME FOR PINK LADIES 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33313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CLASS 1 TONS  2018/2019 YEAR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162906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BA8091A-4971-49BA-A031-4933E931A5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48" y="905248"/>
            <a:ext cx="2870160" cy="47359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FE6247-8FF5-418B-A666-C6D01BFA3F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8117" y="953766"/>
            <a:ext cx="6996419" cy="461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68951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933E115-BC4B-466F-A74E-ACA6EAD708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375" y="1350581"/>
            <a:ext cx="10657248" cy="348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8488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DE9C192-97E1-4297-93A6-D892A8B5EB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398" y="483086"/>
            <a:ext cx="10260399" cy="475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3784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B6BACB1-09E2-4AFA-AEB8-E86C6DE17E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3428" y="566390"/>
            <a:ext cx="9282971" cy="549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5307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5E7E627-7372-4AD8-93F2-275451F4D8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945686"/>
              </p:ext>
            </p:extLst>
          </p:nvPr>
        </p:nvGraphicFramePr>
        <p:xfrm>
          <a:off x="4493523" y="112757"/>
          <a:ext cx="2273301" cy="323850"/>
        </p:xfrm>
        <a:graphic>
          <a:graphicData uri="http://schemas.openxmlformats.org/drawingml/2006/table">
            <a:tbl>
              <a:tblPr/>
              <a:tblGrid>
                <a:gridCol w="2273301">
                  <a:extLst>
                    <a:ext uri="{9D8B030D-6E8A-4147-A177-3AD203B41FA5}">
                      <a16:colId xmlns:a16="http://schemas.microsoft.com/office/drawing/2014/main" val="2471701839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Times New Roman" panose="02020603050405020304" pitchFamily="18" charset="0"/>
                        </a:rPr>
                        <a:t>INCOME FOR PACKHAMS 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786645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CLASS 1 TONS  2018/2019 YEAR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33058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A58E310-8D3E-4882-94AF-5BDDCADA34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719" y="803446"/>
            <a:ext cx="2885077" cy="4835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572C4B-CC32-4DF5-98F8-96534FD55C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6965" y="803446"/>
            <a:ext cx="7121756" cy="483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9089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53B62A6-1149-4EE8-ACA6-C04CC9B2FD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651" y="1041831"/>
            <a:ext cx="11020975" cy="380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18276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81494A8-0990-4339-A995-E8F119B8FF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621135"/>
              </p:ext>
            </p:extLst>
          </p:nvPr>
        </p:nvGraphicFramePr>
        <p:xfrm>
          <a:off x="4355500" y="95505"/>
          <a:ext cx="2273301" cy="323850"/>
        </p:xfrm>
        <a:graphic>
          <a:graphicData uri="http://schemas.openxmlformats.org/drawingml/2006/table">
            <a:tbl>
              <a:tblPr/>
              <a:tblGrid>
                <a:gridCol w="2273301">
                  <a:extLst>
                    <a:ext uri="{9D8B030D-6E8A-4147-A177-3AD203B41FA5}">
                      <a16:colId xmlns:a16="http://schemas.microsoft.com/office/drawing/2014/main" val="4031317514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Times New Roman" panose="02020603050405020304" pitchFamily="18" charset="0"/>
                        </a:rPr>
                        <a:t>INCOME FOR FORELLE 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953509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CLASS 1 TONS  2018/2019 YEAR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1845222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520FACC2-5F57-4D45-9771-A996AB9525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093" y="717182"/>
            <a:ext cx="2816065" cy="47196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FD8200-866D-4BAE-A31F-6CC244D09F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5853" y="717182"/>
            <a:ext cx="6990546" cy="479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9837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CF8C896-0A18-4BA7-A7AA-BA017A9710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001" y="1027503"/>
            <a:ext cx="11267998" cy="420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61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95FA82-F037-4EAE-8F3B-A612ECEC8C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475" y="179014"/>
            <a:ext cx="11823322" cy="636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3926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FCD8666-68DB-401D-A083-AA1BDCA68F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289" y="566390"/>
            <a:ext cx="10641331" cy="491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54314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20D9199-A7CE-446F-BE21-3F3CD5F5F0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719562"/>
              </p:ext>
            </p:extLst>
          </p:nvPr>
        </p:nvGraphicFramePr>
        <p:xfrm>
          <a:off x="4459017" y="95505"/>
          <a:ext cx="2273301" cy="323850"/>
        </p:xfrm>
        <a:graphic>
          <a:graphicData uri="http://schemas.openxmlformats.org/drawingml/2006/table">
            <a:tbl>
              <a:tblPr/>
              <a:tblGrid>
                <a:gridCol w="2273301">
                  <a:extLst>
                    <a:ext uri="{9D8B030D-6E8A-4147-A177-3AD203B41FA5}">
                      <a16:colId xmlns:a16="http://schemas.microsoft.com/office/drawing/2014/main" val="1614062854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Times New Roman" panose="02020603050405020304" pitchFamily="18" charset="0"/>
                        </a:rPr>
                        <a:t>INCOME FOR ROSEMARIE 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411979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CLASS 1 TONS  2018/2019 YEAR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3476354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54D47F5-E6BF-4C1A-B4EC-6414B0BA3C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203" y="889711"/>
            <a:ext cx="2721174" cy="45606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88880D-CD81-413E-8268-599DD79371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8810" y="889711"/>
            <a:ext cx="6694012" cy="456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3843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C65C14-9954-4F88-8C8C-727A4C7B4C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106" y="1084260"/>
            <a:ext cx="10363872" cy="393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5996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914F9EE-6E22-4AE5-B18C-36179CB4F6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548" y="1216123"/>
            <a:ext cx="10366149" cy="408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9799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2E7FFE-9E38-42A4-B818-5A90B73D28F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-2133605"/>
            <a:ext cx="7810500" cy="101072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D8C67F-421C-490C-A0B2-029121F61CDB}"/>
              </a:ext>
            </a:extLst>
          </p:cNvPr>
          <p:cNvSpPr txBox="1"/>
          <p:nvPr/>
        </p:nvSpPr>
        <p:spPr>
          <a:xfrm>
            <a:off x="6758609" y="4147931"/>
            <a:ext cx="40680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p.108</a:t>
            </a:r>
          </a:p>
          <a:p>
            <a:endParaRPr lang="en-US" sz="32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24759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9785EA0-D94D-4A25-8ADF-891DAD83BF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86968"/>
              </p:ext>
            </p:extLst>
          </p:nvPr>
        </p:nvGraphicFramePr>
        <p:xfrm>
          <a:off x="1077578" y="376384"/>
          <a:ext cx="9247519" cy="5515467"/>
        </p:xfrm>
        <a:graphic>
          <a:graphicData uri="http://schemas.openxmlformats.org/drawingml/2006/table">
            <a:tbl>
              <a:tblPr/>
              <a:tblGrid>
                <a:gridCol w="2682247">
                  <a:extLst>
                    <a:ext uri="{9D8B030D-6E8A-4147-A177-3AD203B41FA5}">
                      <a16:colId xmlns:a16="http://schemas.microsoft.com/office/drawing/2014/main" val="722016327"/>
                    </a:ext>
                  </a:extLst>
                </a:gridCol>
                <a:gridCol w="826507">
                  <a:extLst>
                    <a:ext uri="{9D8B030D-6E8A-4147-A177-3AD203B41FA5}">
                      <a16:colId xmlns:a16="http://schemas.microsoft.com/office/drawing/2014/main" val="3701883835"/>
                    </a:ext>
                  </a:extLst>
                </a:gridCol>
                <a:gridCol w="717345">
                  <a:extLst>
                    <a:ext uri="{9D8B030D-6E8A-4147-A177-3AD203B41FA5}">
                      <a16:colId xmlns:a16="http://schemas.microsoft.com/office/drawing/2014/main" val="1143981493"/>
                    </a:ext>
                  </a:extLst>
                </a:gridCol>
                <a:gridCol w="842101">
                  <a:extLst>
                    <a:ext uri="{9D8B030D-6E8A-4147-A177-3AD203B41FA5}">
                      <a16:colId xmlns:a16="http://schemas.microsoft.com/office/drawing/2014/main" val="965139796"/>
                    </a:ext>
                  </a:extLst>
                </a:gridCol>
                <a:gridCol w="748535">
                  <a:extLst>
                    <a:ext uri="{9D8B030D-6E8A-4147-A177-3AD203B41FA5}">
                      <a16:colId xmlns:a16="http://schemas.microsoft.com/office/drawing/2014/main" val="836069874"/>
                    </a:ext>
                  </a:extLst>
                </a:gridCol>
                <a:gridCol w="857696">
                  <a:extLst>
                    <a:ext uri="{9D8B030D-6E8A-4147-A177-3AD203B41FA5}">
                      <a16:colId xmlns:a16="http://schemas.microsoft.com/office/drawing/2014/main" val="885616481"/>
                    </a:ext>
                  </a:extLst>
                </a:gridCol>
                <a:gridCol w="857696">
                  <a:extLst>
                    <a:ext uri="{9D8B030D-6E8A-4147-A177-3AD203B41FA5}">
                      <a16:colId xmlns:a16="http://schemas.microsoft.com/office/drawing/2014/main" val="2787455160"/>
                    </a:ext>
                  </a:extLst>
                </a:gridCol>
                <a:gridCol w="857696">
                  <a:extLst>
                    <a:ext uri="{9D8B030D-6E8A-4147-A177-3AD203B41FA5}">
                      <a16:colId xmlns:a16="http://schemas.microsoft.com/office/drawing/2014/main" val="1042891358"/>
                    </a:ext>
                  </a:extLst>
                </a:gridCol>
                <a:gridCol w="857696">
                  <a:extLst>
                    <a:ext uri="{9D8B030D-6E8A-4147-A177-3AD203B41FA5}">
                      <a16:colId xmlns:a16="http://schemas.microsoft.com/office/drawing/2014/main" val="2037252879"/>
                    </a:ext>
                  </a:extLst>
                </a:gridCol>
              </a:tblGrid>
              <a:tr h="3676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INKOMSTE VIR GRANNY'S PER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4470442"/>
                  </a:ext>
                </a:extLst>
              </a:tr>
              <a:tr h="1838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TON  2018/2019 JAAR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Beste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Beste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Beste</a:t>
                      </a:r>
                      <a:endParaRPr lang="en-US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7599443"/>
                  </a:ext>
                </a:extLst>
              </a:tr>
              <a:tr h="18384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uitpakke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prys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Produksie</a:t>
                      </a:r>
                      <a:endParaRPr lang="en-US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1272729"/>
                  </a:ext>
                </a:extLst>
              </a:tr>
              <a:tr h="367697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Gem'18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Gem'17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25 % '18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25 % '17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MY PLAAS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MY PLAAS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MY PLAAS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MY </a:t>
                      </a:r>
                      <a:r>
                        <a:rPr lang="en-US" sz="12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PLAAS</a:t>
                      </a:r>
                      <a:endParaRPr lang="en-US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8261084"/>
                  </a:ext>
                </a:extLst>
              </a:tr>
              <a:tr h="18384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8667"/>
                  </a:ext>
                </a:extLst>
              </a:tr>
              <a:tr h="1838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Draende hektare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552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560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2552805"/>
                  </a:ext>
                </a:extLst>
              </a:tr>
              <a:tr h="1838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Inkomste vergelykings per ton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1043407"/>
                  </a:ext>
                </a:extLst>
              </a:tr>
              <a:tr h="1838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Gemiddelde inkomste per ton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4,110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3,365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4,525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4,062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4,019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4,019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4,525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4,019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3568905"/>
                  </a:ext>
                </a:extLst>
              </a:tr>
              <a:tr h="1838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Klas 1 en Klas 2 inkomste per ton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6,559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5,684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6,876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6,187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7,207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7,207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6,876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7,207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652503"/>
                  </a:ext>
                </a:extLst>
              </a:tr>
              <a:tr h="1838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Totale klas 1 inkomste per ton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7,838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6,862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7,781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7,296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8,164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8,164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7,781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8,164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45720"/>
                  </a:ext>
                </a:extLst>
              </a:tr>
              <a:tr h="18384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511751"/>
                  </a:ext>
                </a:extLst>
              </a:tr>
              <a:tr h="1838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Prys indeks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1804701"/>
                  </a:ext>
                </a:extLst>
              </a:tr>
              <a:tr h="18384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6280353"/>
                  </a:ext>
                </a:extLst>
              </a:tr>
              <a:tr h="1838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Inkomste ontleding per klas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1897421"/>
                  </a:ext>
                </a:extLst>
              </a:tr>
              <a:tr h="1838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Klas 1 inkomste per ton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7,838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6,862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7,781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7,296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8,164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8,164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7,781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8,164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18268"/>
                  </a:ext>
                </a:extLst>
              </a:tr>
              <a:tr h="1838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Klas 2 inkomste per ton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2,678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2,530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3,315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2,498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3,788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3,788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3,315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3,788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726289"/>
                  </a:ext>
                </a:extLst>
              </a:tr>
              <a:tr h="1838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Klas 2.5 inkomste per ton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1,447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808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1,418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1,631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1,669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1,669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1,418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1,669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3416985"/>
                  </a:ext>
                </a:extLst>
              </a:tr>
              <a:tr h="1838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Klas 3 inkomste per ton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1,132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1,002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1,037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986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1,065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1,065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1,037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1,065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4419965"/>
                  </a:ext>
                </a:extLst>
              </a:tr>
              <a:tr h="18384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2396857"/>
                  </a:ext>
                </a:extLst>
              </a:tr>
              <a:tr h="18384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Gem'18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Gem'17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25 % '18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25 % '17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3978738"/>
                  </a:ext>
                </a:extLst>
              </a:tr>
              <a:tr h="367697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>
                          <a:effectLst/>
                          <a:latin typeface="Times New Roman" panose="02020603050405020304" pitchFamily="18" charset="0"/>
                        </a:rPr>
                        <a:t>Klas 1 produksie per telling grootte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704211"/>
                  </a:ext>
                </a:extLst>
              </a:tr>
              <a:tr h="1838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% XL 64-90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5236277"/>
                  </a:ext>
                </a:extLst>
              </a:tr>
              <a:tr h="1838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% L 100-110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14%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174796"/>
                  </a:ext>
                </a:extLst>
              </a:tr>
              <a:tr h="1838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% M 120-135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31%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30%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32%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31%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28%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28%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28%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28%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4946397"/>
                  </a:ext>
                </a:extLst>
              </a:tr>
              <a:tr h="1838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% S 150-180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35%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37%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36%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36%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39%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39%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39%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39%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5931823"/>
                  </a:ext>
                </a:extLst>
              </a:tr>
              <a:tr h="1838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% XS 198-216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12%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20%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20%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20%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20%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1083629"/>
                  </a:ext>
                </a:extLst>
              </a:tr>
              <a:tr h="1838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% XXS 237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1674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106710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7BD07F5-625C-4463-B168-308C713A5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332438"/>
              </p:ext>
            </p:extLst>
          </p:nvPr>
        </p:nvGraphicFramePr>
        <p:xfrm>
          <a:off x="1318880" y="179014"/>
          <a:ext cx="9247519" cy="1103092"/>
        </p:xfrm>
        <a:graphic>
          <a:graphicData uri="http://schemas.openxmlformats.org/drawingml/2006/table">
            <a:tbl>
              <a:tblPr/>
              <a:tblGrid>
                <a:gridCol w="2682247">
                  <a:extLst>
                    <a:ext uri="{9D8B030D-6E8A-4147-A177-3AD203B41FA5}">
                      <a16:colId xmlns:a16="http://schemas.microsoft.com/office/drawing/2014/main" val="3077586858"/>
                    </a:ext>
                  </a:extLst>
                </a:gridCol>
                <a:gridCol w="826507">
                  <a:extLst>
                    <a:ext uri="{9D8B030D-6E8A-4147-A177-3AD203B41FA5}">
                      <a16:colId xmlns:a16="http://schemas.microsoft.com/office/drawing/2014/main" val="1257619331"/>
                    </a:ext>
                  </a:extLst>
                </a:gridCol>
                <a:gridCol w="717345">
                  <a:extLst>
                    <a:ext uri="{9D8B030D-6E8A-4147-A177-3AD203B41FA5}">
                      <a16:colId xmlns:a16="http://schemas.microsoft.com/office/drawing/2014/main" val="1518185575"/>
                    </a:ext>
                  </a:extLst>
                </a:gridCol>
                <a:gridCol w="842101">
                  <a:extLst>
                    <a:ext uri="{9D8B030D-6E8A-4147-A177-3AD203B41FA5}">
                      <a16:colId xmlns:a16="http://schemas.microsoft.com/office/drawing/2014/main" val="1753522798"/>
                    </a:ext>
                  </a:extLst>
                </a:gridCol>
                <a:gridCol w="748535">
                  <a:extLst>
                    <a:ext uri="{9D8B030D-6E8A-4147-A177-3AD203B41FA5}">
                      <a16:colId xmlns:a16="http://schemas.microsoft.com/office/drawing/2014/main" val="2788860265"/>
                    </a:ext>
                  </a:extLst>
                </a:gridCol>
                <a:gridCol w="857696">
                  <a:extLst>
                    <a:ext uri="{9D8B030D-6E8A-4147-A177-3AD203B41FA5}">
                      <a16:colId xmlns:a16="http://schemas.microsoft.com/office/drawing/2014/main" val="1364381016"/>
                    </a:ext>
                  </a:extLst>
                </a:gridCol>
                <a:gridCol w="857696">
                  <a:extLst>
                    <a:ext uri="{9D8B030D-6E8A-4147-A177-3AD203B41FA5}">
                      <a16:colId xmlns:a16="http://schemas.microsoft.com/office/drawing/2014/main" val="3967063109"/>
                    </a:ext>
                  </a:extLst>
                </a:gridCol>
                <a:gridCol w="857696">
                  <a:extLst>
                    <a:ext uri="{9D8B030D-6E8A-4147-A177-3AD203B41FA5}">
                      <a16:colId xmlns:a16="http://schemas.microsoft.com/office/drawing/2014/main" val="29566393"/>
                    </a:ext>
                  </a:extLst>
                </a:gridCol>
                <a:gridCol w="857696">
                  <a:extLst>
                    <a:ext uri="{9D8B030D-6E8A-4147-A177-3AD203B41FA5}">
                      <a16:colId xmlns:a16="http://schemas.microsoft.com/office/drawing/2014/main" val="1405952705"/>
                    </a:ext>
                  </a:extLst>
                </a:gridCol>
              </a:tblGrid>
              <a:tr h="3676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INKOMSTE VIR GRANNY'S PER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0322838"/>
                  </a:ext>
                </a:extLst>
              </a:tr>
              <a:tr h="1838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TON  2018/2019 JAAR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Beste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Beste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Beste</a:t>
                      </a:r>
                      <a:endParaRPr lang="en-US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0319105"/>
                  </a:ext>
                </a:extLst>
              </a:tr>
              <a:tr h="18384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uitpakke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prys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Produksie</a:t>
                      </a:r>
                      <a:endParaRPr lang="en-US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9928635"/>
                  </a:ext>
                </a:extLst>
              </a:tr>
              <a:tr h="367697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Gem'18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Gem'17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25 % '18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25 % '17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MY PLAAS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MY PLAAS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MY PLAAS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MY </a:t>
                      </a:r>
                      <a:r>
                        <a:rPr lang="en-US" sz="12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PLAAS</a:t>
                      </a:r>
                      <a:endParaRPr lang="en-US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2381149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7BD23F7-DF26-401A-9DCD-595006B7BE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200051"/>
              </p:ext>
            </p:extLst>
          </p:nvPr>
        </p:nvGraphicFramePr>
        <p:xfrm>
          <a:off x="1318879" y="1461120"/>
          <a:ext cx="9247519" cy="4770120"/>
        </p:xfrm>
        <a:graphic>
          <a:graphicData uri="http://schemas.openxmlformats.org/drawingml/2006/table">
            <a:tbl>
              <a:tblPr/>
              <a:tblGrid>
                <a:gridCol w="2682248">
                  <a:extLst>
                    <a:ext uri="{9D8B030D-6E8A-4147-A177-3AD203B41FA5}">
                      <a16:colId xmlns:a16="http://schemas.microsoft.com/office/drawing/2014/main" val="1587371180"/>
                    </a:ext>
                  </a:extLst>
                </a:gridCol>
                <a:gridCol w="826507">
                  <a:extLst>
                    <a:ext uri="{9D8B030D-6E8A-4147-A177-3AD203B41FA5}">
                      <a16:colId xmlns:a16="http://schemas.microsoft.com/office/drawing/2014/main" val="4175330211"/>
                    </a:ext>
                  </a:extLst>
                </a:gridCol>
                <a:gridCol w="717345">
                  <a:extLst>
                    <a:ext uri="{9D8B030D-6E8A-4147-A177-3AD203B41FA5}">
                      <a16:colId xmlns:a16="http://schemas.microsoft.com/office/drawing/2014/main" val="1471332155"/>
                    </a:ext>
                  </a:extLst>
                </a:gridCol>
                <a:gridCol w="842101">
                  <a:extLst>
                    <a:ext uri="{9D8B030D-6E8A-4147-A177-3AD203B41FA5}">
                      <a16:colId xmlns:a16="http://schemas.microsoft.com/office/drawing/2014/main" val="1661680241"/>
                    </a:ext>
                  </a:extLst>
                </a:gridCol>
                <a:gridCol w="748534">
                  <a:extLst>
                    <a:ext uri="{9D8B030D-6E8A-4147-A177-3AD203B41FA5}">
                      <a16:colId xmlns:a16="http://schemas.microsoft.com/office/drawing/2014/main" val="1667172886"/>
                    </a:ext>
                  </a:extLst>
                </a:gridCol>
                <a:gridCol w="857696">
                  <a:extLst>
                    <a:ext uri="{9D8B030D-6E8A-4147-A177-3AD203B41FA5}">
                      <a16:colId xmlns:a16="http://schemas.microsoft.com/office/drawing/2014/main" val="3199943453"/>
                    </a:ext>
                  </a:extLst>
                </a:gridCol>
                <a:gridCol w="857696">
                  <a:extLst>
                    <a:ext uri="{9D8B030D-6E8A-4147-A177-3AD203B41FA5}">
                      <a16:colId xmlns:a16="http://schemas.microsoft.com/office/drawing/2014/main" val="1459436228"/>
                    </a:ext>
                  </a:extLst>
                </a:gridCol>
                <a:gridCol w="857696">
                  <a:extLst>
                    <a:ext uri="{9D8B030D-6E8A-4147-A177-3AD203B41FA5}">
                      <a16:colId xmlns:a16="http://schemas.microsoft.com/office/drawing/2014/main" val="846790054"/>
                    </a:ext>
                  </a:extLst>
                </a:gridCol>
                <a:gridCol w="857696">
                  <a:extLst>
                    <a:ext uri="{9D8B030D-6E8A-4147-A177-3AD203B41FA5}">
                      <a16:colId xmlns:a16="http://schemas.microsoft.com/office/drawing/2014/main" val="3843083452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effectLst/>
                          <a:latin typeface="Times New Roman" panose="02020603050405020304" pitchFamily="18" charset="0"/>
                        </a:rPr>
                        <a:t>Klas 1 produksie per mark segment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22482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% SA1/UK1 tonne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67%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55%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57%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34%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71%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71%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71%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71%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937214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Times New Roman" panose="02020603050405020304" pitchFamily="18" charset="0"/>
                        </a:rPr>
                        <a:t>% Rest of Class 1 tonnes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33%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45%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43%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66%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29%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29%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29%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29%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825483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599227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Gem'18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Gem'17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25 % '18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25 % '17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77896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>
                          <a:effectLst/>
                          <a:latin typeface="Times New Roman" panose="02020603050405020304" pitchFamily="18" charset="0"/>
                        </a:rPr>
                        <a:t>TON PER HEKTAAR APPELS GEPRODUSEER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374941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109842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>
                          <a:effectLst/>
                          <a:latin typeface="Times New Roman" panose="02020603050405020304" pitchFamily="18" charset="0"/>
                        </a:rPr>
                        <a:t>Klas 1 ton per hektaar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41%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37%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47%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45%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37%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47%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37%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37%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466603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>
                          <a:effectLst/>
                          <a:latin typeface="Times New Roman" panose="02020603050405020304" pitchFamily="18" charset="0"/>
                        </a:rPr>
                        <a:t>Klas 2 ton per hektaar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13%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677995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>
                          <a:effectLst/>
                          <a:latin typeface="Times New Roman" panose="02020603050405020304" pitchFamily="18" charset="0"/>
                        </a:rPr>
                        <a:t>Klas 2.5 ton per hektaar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12%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643279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>
                          <a:effectLst/>
                          <a:latin typeface="Times New Roman" panose="02020603050405020304" pitchFamily="18" charset="0"/>
                        </a:rPr>
                        <a:t>Klas 3 ton per hektaar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34%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37%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32%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35%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45%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32%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45%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45%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544989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357891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Totale produksie per hektaar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392085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888042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Produksie indeks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978732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88801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>
                          <a:effectLst/>
                          <a:latin typeface="Times New Roman" panose="02020603050405020304" pitchFamily="18" charset="0"/>
                        </a:rPr>
                        <a:t>% Klas 1 en Klas 2 van totaal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54%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51%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59%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58%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47%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59%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47%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47%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078803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% Vrugte in 'n boks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66%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63%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68%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65%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55%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68%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55%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55%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52415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327401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Inkomste per draende 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258,416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218,552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315,716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291,143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282,645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337,090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267,002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280,392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574998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Boom ouderdomme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-33,071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54,445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-15,643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-2,253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543496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0 - 3yrs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165%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-47%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-7%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521998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4 - 6 yrs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479524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7yr +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85%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81%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5497584"/>
                  </a:ext>
                </a:extLst>
              </a:tr>
              <a:tr h="16192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* Beste 25% inkomste per draende hektaar per variëtiet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4927611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6FA95D95-3C37-4BD6-811E-FCE5FA4C22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9630" y="10213801"/>
            <a:ext cx="563563" cy="32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3421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E0A9F05-3447-41BD-B1B0-1F0D6F5BD9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504192"/>
              </p:ext>
            </p:extLst>
          </p:nvPr>
        </p:nvGraphicFramePr>
        <p:xfrm>
          <a:off x="1109016" y="333252"/>
          <a:ext cx="9121911" cy="5653473"/>
        </p:xfrm>
        <a:graphic>
          <a:graphicData uri="http://schemas.openxmlformats.org/drawingml/2006/table">
            <a:tbl>
              <a:tblPr/>
              <a:tblGrid>
                <a:gridCol w="2559492">
                  <a:extLst>
                    <a:ext uri="{9D8B030D-6E8A-4147-A177-3AD203B41FA5}">
                      <a16:colId xmlns:a16="http://schemas.microsoft.com/office/drawing/2014/main" val="955591169"/>
                    </a:ext>
                  </a:extLst>
                </a:gridCol>
                <a:gridCol w="788681">
                  <a:extLst>
                    <a:ext uri="{9D8B030D-6E8A-4147-A177-3AD203B41FA5}">
                      <a16:colId xmlns:a16="http://schemas.microsoft.com/office/drawing/2014/main" val="4021375227"/>
                    </a:ext>
                  </a:extLst>
                </a:gridCol>
                <a:gridCol w="684515">
                  <a:extLst>
                    <a:ext uri="{9D8B030D-6E8A-4147-A177-3AD203B41FA5}">
                      <a16:colId xmlns:a16="http://schemas.microsoft.com/office/drawing/2014/main" val="2320919364"/>
                    </a:ext>
                  </a:extLst>
                </a:gridCol>
                <a:gridCol w="803562">
                  <a:extLst>
                    <a:ext uri="{9D8B030D-6E8A-4147-A177-3AD203B41FA5}">
                      <a16:colId xmlns:a16="http://schemas.microsoft.com/office/drawing/2014/main" val="1817430399"/>
                    </a:ext>
                  </a:extLst>
                </a:gridCol>
                <a:gridCol w="714277">
                  <a:extLst>
                    <a:ext uri="{9D8B030D-6E8A-4147-A177-3AD203B41FA5}">
                      <a16:colId xmlns:a16="http://schemas.microsoft.com/office/drawing/2014/main" val="3995347129"/>
                    </a:ext>
                  </a:extLst>
                </a:gridCol>
                <a:gridCol w="892846">
                  <a:extLst>
                    <a:ext uri="{9D8B030D-6E8A-4147-A177-3AD203B41FA5}">
                      <a16:colId xmlns:a16="http://schemas.microsoft.com/office/drawing/2014/main" val="1596273157"/>
                    </a:ext>
                  </a:extLst>
                </a:gridCol>
                <a:gridCol w="892846">
                  <a:extLst>
                    <a:ext uri="{9D8B030D-6E8A-4147-A177-3AD203B41FA5}">
                      <a16:colId xmlns:a16="http://schemas.microsoft.com/office/drawing/2014/main" val="917572642"/>
                    </a:ext>
                  </a:extLst>
                </a:gridCol>
                <a:gridCol w="892846">
                  <a:extLst>
                    <a:ext uri="{9D8B030D-6E8A-4147-A177-3AD203B41FA5}">
                      <a16:colId xmlns:a16="http://schemas.microsoft.com/office/drawing/2014/main" val="2007518241"/>
                    </a:ext>
                  </a:extLst>
                </a:gridCol>
                <a:gridCol w="892846">
                  <a:extLst>
                    <a:ext uri="{9D8B030D-6E8A-4147-A177-3AD203B41FA5}">
                      <a16:colId xmlns:a16="http://schemas.microsoft.com/office/drawing/2014/main" val="472812939"/>
                    </a:ext>
                  </a:extLst>
                </a:gridCol>
              </a:tblGrid>
              <a:tr h="376899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1" i="0" u="none" strike="noStrike">
                          <a:effectLst/>
                          <a:latin typeface="Times New Roman" panose="02020603050405020304" pitchFamily="18" charset="0"/>
                        </a:rPr>
                        <a:t>INKOMSTE VIR ROYAL GALA PER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Beste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Beste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Beste</a:t>
                      </a:r>
                      <a:endParaRPr lang="en-US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4725240"/>
                  </a:ext>
                </a:extLst>
              </a:tr>
              <a:tr h="1884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TON  2018/2019 JAAR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uitpakke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prys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Produksie</a:t>
                      </a:r>
                      <a:endParaRPr lang="en-US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8048653"/>
                  </a:ext>
                </a:extLst>
              </a:tr>
              <a:tr h="18844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5689171"/>
                  </a:ext>
                </a:extLst>
              </a:tr>
              <a:tr h="37689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Gem'18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Gem'17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25 % '18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25 % '17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MY PLAAS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MY PLAAS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MY PLAAS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MY </a:t>
                      </a:r>
                      <a:r>
                        <a:rPr lang="en-US" sz="1200" b="1" i="0" u="none" strike="noStrike" dirty="0" err="1">
                          <a:effectLst/>
                          <a:latin typeface="Arial" panose="020B0604020202020204" pitchFamily="34" charset="0"/>
                        </a:rPr>
                        <a:t>PLAAS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3781479"/>
                  </a:ext>
                </a:extLst>
              </a:tr>
              <a:tr h="1884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Produserende hektare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523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490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218815"/>
                  </a:ext>
                </a:extLst>
              </a:tr>
              <a:tr h="1884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Inkomste vergelykings per ton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9042585"/>
                  </a:ext>
                </a:extLst>
              </a:tr>
              <a:tr h="1884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Gemiddelde inkomste per ton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5,017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4,391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5,716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5,476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6,017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6,017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5,716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6,017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7929106"/>
                  </a:ext>
                </a:extLst>
              </a:tr>
              <a:tr h="1884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Klas 1 en Klas 2 inkomste per ton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6,611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5,782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7,133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6,814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7,790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7,790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7,133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7,790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23065"/>
                  </a:ext>
                </a:extLst>
              </a:tr>
              <a:tr h="1884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Totale klas 1 inkomste per ton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7,184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6,265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7,761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7,356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8,437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8,437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7,761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8,437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3863999"/>
                  </a:ext>
                </a:extLst>
              </a:tr>
              <a:tr h="18844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1134299"/>
                  </a:ext>
                </a:extLst>
              </a:tr>
              <a:tr h="1884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Prys indeks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3329264"/>
                  </a:ext>
                </a:extLst>
              </a:tr>
              <a:tr h="18844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224473"/>
                  </a:ext>
                </a:extLst>
              </a:tr>
              <a:tr h="1884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Inkomste ontleding per klas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902324"/>
                  </a:ext>
                </a:extLst>
              </a:tr>
              <a:tr h="1884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Klas 1 inkomste per ton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7,184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6,265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7,761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7,356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8,437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8,437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7,761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8,437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4870193"/>
                  </a:ext>
                </a:extLst>
              </a:tr>
              <a:tr h="1884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Klas 2 inkomste per ton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3,177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2,737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3,878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3,256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4,082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4,082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3,878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4,082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3084431"/>
                  </a:ext>
                </a:extLst>
              </a:tr>
              <a:tr h="1884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Klas 2.5 inkomste per ton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1,860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1,328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2,255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2,048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3,018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3,018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2,255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3,018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7237407"/>
                  </a:ext>
                </a:extLst>
              </a:tr>
              <a:tr h="1884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Klas 3 inkomste per ton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1,054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1,077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929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1,047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778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778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929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778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57803"/>
                  </a:ext>
                </a:extLst>
              </a:tr>
              <a:tr h="18844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6383189"/>
                  </a:ext>
                </a:extLst>
              </a:tr>
              <a:tr h="18844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Gem'18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Gem'17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25 % '18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25 % '17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11458"/>
                  </a:ext>
                </a:extLst>
              </a:tr>
              <a:tr h="376899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>
                          <a:effectLst/>
                          <a:latin typeface="Times New Roman" panose="02020603050405020304" pitchFamily="18" charset="0"/>
                        </a:rPr>
                        <a:t>Klas 1 produksie per telling grootte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6503286"/>
                  </a:ext>
                </a:extLst>
              </a:tr>
              <a:tr h="18844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836773"/>
                  </a:ext>
                </a:extLst>
              </a:tr>
              <a:tr h="1884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% XL 64-90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8131550"/>
                  </a:ext>
                </a:extLst>
              </a:tr>
              <a:tr h="1884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% L 100-110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1419180"/>
                  </a:ext>
                </a:extLst>
              </a:tr>
              <a:tr h="1884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% M 120-135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25%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22%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28%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24%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36%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36%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36%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36%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6498993"/>
                  </a:ext>
                </a:extLst>
              </a:tr>
              <a:tr h="1884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% S 150-180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43%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44%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44%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42%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35%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35%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35%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35%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8061911"/>
                  </a:ext>
                </a:extLst>
              </a:tr>
              <a:tr h="1884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% XS 198-216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21%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25%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24%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7342009"/>
                  </a:ext>
                </a:extLst>
              </a:tr>
              <a:tr h="1884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% XXS 237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7986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424332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7F024B0-EC2E-4C38-901E-85075D818D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276686"/>
              </p:ext>
            </p:extLst>
          </p:nvPr>
        </p:nvGraphicFramePr>
        <p:xfrm>
          <a:off x="1096992" y="179014"/>
          <a:ext cx="9121911" cy="1130696"/>
        </p:xfrm>
        <a:graphic>
          <a:graphicData uri="http://schemas.openxmlformats.org/drawingml/2006/table">
            <a:tbl>
              <a:tblPr/>
              <a:tblGrid>
                <a:gridCol w="2559492">
                  <a:extLst>
                    <a:ext uri="{9D8B030D-6E8A-4147-A177-3AD203B41FA5}">
                      <a16:colId xmlns:a16="http://schemas.microsoft.com/office/drawing/2014/main" val="2760280633"/>
                    </a:ext>
                  </a:extLst>
                </a:gridCol>
                <a:gridCol w="788681">
                  <a:extLst>
                    <a:ext uri="{9D8B030D-6E8A-4147-A177-3AD203B41FA5}">
                      <a16:colId xmlns:a16="http://schemas.microsoft.com/office/drawing/2014/main" val="2917825833"/>
                    </a:ext>
                  </a:extLst>
                </a:gridCol>
                <a:gridCol w="684515">
                  <a:extLst>
                    <a:ext uri="{9D8B030D-6E8A-4147-A177-3AD203B41FA5}">
                      <a16:colId xmlns:a16="http://schemas.microsoft.com/office/drawing/2014/main" val="3058560989"/>
                    </a:ext>
                  </a:extLst>
                </a:gridCol>
                <a:gridCol w="803562">
                  <a:extLst>
                    <a:ext uri="{9D8B030D-6E8A-4147-A177-3AD203B41FA5}">
                      <a16:colId xmlns:a16="http://schemas.microsoft.com/office/drawing/2014/main" val="2191253527"/>
                    </a:ext>
                  </a:extLst>
                </a:gridCol>
                <a:gridCol w="714277">
                  <a:extLst>
                    <a:ext uri="{9D8B030D-6E8A-4147-A177-3AD203B41FA5}">
                      <a16:colId xmlns:a16="http://schemas.microsoft.com/office/drawing/2014/main" val="442023246"/>
                    </a:ext>
                  </a:extLst>
                </a:gridCol>
                <a:gridCol w="892846">
                  <a:extLst>
                    <a:ext uri="{9D8B030D-6E8A-4147-A177-3AD203B41FA5}">
                      <a16:colId xmlns:a16="http://schemas.microsoft.com/office/drawing/2014/main" val="3238473921"/>
                    </a:ext>
                  </a:extLst>
                </a:gridCol>
                <a:gridCol w="892846">
                  <a:extLst>
                    <a:ext uri="{9D8B030D-6E8A-4147-A177-3AD203B41FA5}">
                      <a16:colId xmlns:a16="http://schemas.microsoft.com/office/drawing/2014/main" val="503927727"/>
                    </a:ext>
                  </a:extLst>
                </a:gridCol>
                <a:gridCol w="892846">
                  <a:extLst>
                    <a:ext uri="{9D8B030D-6E8A-4147-A177-3AD203B41FA5}">
                      <a16:colId xmlns:a16="http://schemas.microsoft.com/office/drawing/2014/main" val="1327428461"/>
                    </a:ext>
                  </a:extLst>
                </a:gridCol>
                <a:gridCol w="892846">
                  <a:extLst>
                    <a:ext uri="{9D8B030D-6E8A-4147-A177-3AD203B41FA5}">
                      <a16:colId xmlns:a16="http://schemas.microsoft.com/office/drawing/2014/main" val="3844508116"/>
                    </a:ext>
                  </a:extLst>
                </a:gridCol>
              </a:tblGrid>
              <a:tr h="376899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1" i="0" u="none" strike="noStrike">
                          <a:effectLst/>
                          <a:latin typeface="Times New Roman" panose="02020603050405020304" pitchFamily="18" charset="0"/>
                        </a:rPr>
                        <a:t>INKOMSTE VIR ROYAL GALA PER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Beste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Beste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Beste</a:t>
                      </a:r>
                      <a:endParaRPr lang="en-US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1084470"/>
                  </a:ext>
                </a:extLst>
              </a:tr>
              <a:tr h="1884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TON  2018/2019 JAAR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uitpakke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prys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Produksie</a:t>
                      </a:r>
                      <a:endParaRPr lang="en-US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8022025"/>
                  </a:ext>
                </a:extLst>
              </a:tr>
              <a:tr h="18844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1247820"/>
                  </a:ext>
                </a:extLst>
              </a:tr>
              <a:tr h="37689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Gem'18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Gem'17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25 % '18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25 % '17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MY PLAAS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MY PLAAS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MY PLAAS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MY </a:t>
                      </a:r>
                      <a:r>
                        <a:rPr lang="en-US" sz="1200" b="1" i="0" u="none" strike="noStrike" dirty="0" err="1">
                          <a:effectLst/>
                          <a:latin typeface="Arial" panose="020B0604020202020204" pitchFamily="34" charset="0"/>
                        </a:rPr>
                        <a:t>PLAAS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121161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CB074B4-49FE-4643-AEE3-C31CD00D25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181309"/>
              </p:ext>
            </p:extLst>
          </p:nvPr>
        </p:nvGraphicFramePr>
        <p:xfrm>
          <a:off x="1096992" y="1309710"/>
          <a:ext cx="9121912" cy="5440680"/>
        </p:xfrm>
        <a:graphic>
          <a:graphicData uri="http://schemas.openxmlformats.org/drawingml/2006/table">
            <a:tbl>
              <a:tblPr/>
              <a:tblGrid>
                <a:gridCol w="2559492">
                  <a:extLst>
                    <a:ext uri="{9D8B030D-6E8A-4147-A177-3AD203B41FA5}">
                      <a16:colId xmlns:a16="http://schemas.microsoft.com/office/drawing/2014/main" val="4212235658"/>
                    </a:ext>
                  </a:extLst>
                </a:gridCol>
                <a:gridCol w="788682">
                  <a:extLst>
                    <a:ext uri="{9D8B030D-6E8A-4147-A177-3AD203B41FA5}">
                      <a16:colId xmlns:a16="http://schemas.microsoft.com/office/drawing/2014/main" val="3309533639"/>
                    </a:ext>
                  </a:extLst>
                </a:gridCol>
                <a:gridCol w="684516">
                  <a:extLst>
                    <a:ext uri="{9D8B030D-6E8A-4147-A177-3AD203B41FA5}">
                      <a16:colId xmlns:a16="http://schemas.microsoft.com/office/drawing/2014/main" val="1082960078"/>
                    </a:ext>
                  </a:extLst>
                </a:gridCol>
                <a:gridCol w="803561">
                  <a:extLst>
                    <a:ext uri="{9D8B030D-6E8A-4147-A177-3AD203B41FA5}">
                      <a16:colId xmlns:a16="http://schemas.microsoft.com/office/drawing/2014/main" val="3406160405"/>
                    </a:ext>
                  </a:extLst>
                </a:gridCol>
                <a:gridCol w="714277">
                  <a:extLst>
                    <a:ext uri="{9D8B030D-6E8A-4147-A177-3AD203B41FA5}">
                      <a16:colId xmlns:a16="http://schemas.microsoft.com/office/drawing/2014/main" val="99973834"/>
                    </a:ext>
                  </a:extLst>
                </a:gridCol>
                <a:gridCol w="892846">
                  <a:extLst>
                    <a:ext uri="{9D8B030D-6E8A-4147-A177-3AD203B41FA5}">
                      <a16:colId xmlns:a16="http://schemas.microsoft.com/office/drawing/2014/main" val="4275682127"/>
                    </a:ext>
                  </a:extLst>
                </a:gridCol>
                <a:gridCol w="892846">
                  <a:extLst>
                    <a:ext uri="{9D8B030D-6E8A-4147-A177-3AD203B41FA5}">
                      <a16:colId xmlns:a16="http://schemas.microsoft.com/office/drawing/2014/main" val="672747944"/>
                    </a:ext>
                  </a:extLst>
                </a:gridCol>
                <a:gridCol w="892846">
                  <a:extLst>
                    <a:ext uri="{9D8B030D-6E8A-4147-A177-3AD203B41FA5}">
                      <a16:colId xmlns:a16="http://schemas.microsoft.com/office/drawing/2014/main" val="1347267010"/>
                    </a:ext>
                  </a:extLst>
                </a:gridCol>
                <a:gridCol w="892846">
                  <a:extLst>
                    <a:ext uri="{9D8B030D-6E8A-4147-A177-3AD203B41FA5}">
                      <a16:colId xmlns:a16="http://schemas.microsoft.com/office/drawing/2014/main" val="2717813474"/>
                    </a:ext>
                  </a:extLst>
                </a:gridCol>
              </a:tblGrid>
              <a:tr h="128514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i="0" u="none" strike="noStrike">
                          <a:effectLst/>
                          <a:latin typeface="Times New Roman" panose="02020603050405020304" pitchFamily="18" charset="0"/>
                        </a:rPr>
                        <a:t>Klas 1 produksie per mark segment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8401476"/>
                  </a:ext>
                </a:extLst>
              </a:tr>
              <a:tr h="128514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3521772"/>
                  </a:ext>
                </a:extLst>
              </a:tr>
              <a:tr h="1285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% SA1/UK1 tonne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effectLst/>
                          <a:latin typeface="Times New Roman" panose="02020603050405020304" pitchFamily="18" charset="0"/>
                        </a:rPr>
                        <a:t>70%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69%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59%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53%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87%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87%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87%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87%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9333524"/>
                  </a:ext>
                </a:extLst>
              </a:tr>
              <a:tr h="128514"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effectLst/>
                          <a:latin typeface="Times New Roman" panose="02020603050405020304" pitchFamily="18" charset="0"/>
                        </a:rPr>
                        <a:t>% Rest of Class 1 tonnes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effectLst/>
                          <a:latin typeface="Times New Roman" panose="02020603050405020304" pitchFamily="18" charset="0"/>
                        </a:rPr>
                        <a:t>30%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31%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41%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47%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13%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13%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13%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13%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613796"/>
                  </a:ext>
                </a:extLst>
              </a:tr>
              <a:tr h="128514"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2487307"/>
                  </a:ext>
                </a:extLst>
              </a:tr>
              <a:tr h="1285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effectLst/>
                          <a:latin typeface="Times New Roman" panose="02020603050405020304" pitchFamily="18" charset="0"/>
                        </a:rPr>
                        <a:t>Klas 1 produksie per kleur/strain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7789020"/>
                  </a:ext>
                </a:extLst>
              </a:tr>
              <a:tr h="128514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4221920"/>
                  </a:ext>
                </a:extLst>
              </a:tr>
              <a:tr h="193527"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effectLst/>
                          <a:latin typeface="Times New Roman" panose="02020603050405020304" pitchFamily="18" charset="0"/>
                        </a:rPr>
                        <a:t>% class 1 tons Royal Beaut/Royal Gala Red (75-100%)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effectLst/>
                          <a:latin typeface="Times New Roman" panose="02020603050405020304" pitchFamily="18" charset="0"/>
                        </a:rPr>
                        <a:t>22%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24%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27%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26%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27%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27%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27%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27%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8709567"/>
                  </a:ext>
                </a:extLst>
              </a:tr>
              <a:tr h="128514"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effectLst/>
                          <a:latin typeface="Times New Roman" panose="02020603050405020304" pitchFamily="18" charset="0"/>
                        </a:rPr>
                        <a:t>% class 1 tons Royal Gala (50-100%)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effectLst/>
                          <a:latin typeface="Times New Roman" panose="02020603050405020304" pitchFamily="18" charset="0"/>
                        </a:rPr>
                        <a:t>53%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49%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47%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48%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8954275"/>
                  </a:ext>
                </a:extLst>
              </a:tr>
              <a:tr h="128514">
                <a:tc>
                  <a:txBody>
                    <a:bodyPr/>
                    <a:lstStyle/>
                    <a:p>
                      <a:pPr algn="l" fontAlgn="b"/>
                      <a:r>
                        <a:rPr lang="en-ZA" sz="1050" b="0" i="0" u="none" strike="noStrike">
                          <a:effectLst/>
                          <a:latin typeface="Times New Roman" panose="02020603050405020304" pitchFamily="18" charset="0"/>
                        </a:rPr>
                        <a:t>% class 1 tons Gala (&lt;50%)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effectLst/>
                          <a:latin typeface="Times New Roman" panose="02020603050405020304" pitchFamily="18" charset="0"/>
                        </a:rPr>
                        <a:t>25%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27%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26%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26%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65%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65%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65%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65%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1956481"/>
                  </a:ext>
                </a:extLst>
              </a:tr>
              <a:tr h="128514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8901593"/>
                  </a:ext>
                </a:extLst>
              </a:tr>
              <a:tr h="128514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effectLst/>
                          <a:latin typeface="Times New Roman" panose="02020603050405020304" pitchFamily="18" charset="0"/>
                        </a:rPr>
                        <a:t>Gem'18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effectLst/>
                          <a:latin typeface="Times New Roman" panose="02020603050405020304" pitchFamily="18" charset="0"/>
                        </a:rPr>
                        <a:t>Gem'17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25 % '18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25 % '17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9473852"/>
                  </a:ext>
                </a:extLst>
              </a:tr>
              <a:tr h="302386">
                <a:tc>
                  <a:txBody>
                    <a:bodyPr/>
                    <a:lstStyle/>
                    <a:p>
                      <a:pPr algn="l" fontAlgn="b"/>
                      <a:r>
                        <a:rPr lang="nl-NL" sz="1050" b="1" i="0" u="none" strike="noStrike">
                          <a:effectLst/>
                          <a:latin typeface="Times New Roman" panose="02020603050405020304" pitchFamily="18" charset="0"/>
                        </a:rPr>
                        <a:t>TON PER HEKTAAR APPELS GEPRODUSEER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2927428"/>
                  </a:ext>
                </a:extLst>
              </a:tr>
              <a:tr h="128514"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6088088"/>
                  </a:ext>
                </a:extLst>
              </a:tr>
              <a:tr h="128514">
                <a:tc>
                  <a:txBody>
                    <a:bodyPr/>
                    <a:lstStyle/>
                    <a:p>
                      <a:pPr algn="l" fontAlgn="b"/>
                      <a:r>
                        <a:rPr lang="nl-NL" sz="1050" b="0" i="0" u="none" strike="noStrike">
                          <a:effectLst/>
                          <a:latin typeface="Times New Roman" panose="02020603050405020304" pitchFamily="18" charset="0"/>
                        </a:rPr>
                        <a:t>Klas 1 ton per hektaar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effectLst/>
                          <a:latin typeface="Times New Roman" panose="02020603050405020304" pitchFamily="18" charset="0"/>
                        </a:rPr>
                        <a:t>60%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60%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64%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66%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62%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64%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62%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62%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919259"/>
                  </a:ext>
                </a:extLst>
              </a:tr>
              <a:tr h="128514">
                <a:tc>
                  <a:txBody>
                    <a:bodyPr/>
                    <a:lstStyle/>
                    <a:p>
                      <a:pPr algn="l" fontAlgn="b"/>
                      <a:r>
                        <a:rPr lang="nl-NL" sz="1050" b="0" i="0" u="none" strike="noStrike">
                          <a:effectLst/>
                          <a:latin typeface="Times New Roman" panose="02020603050405020304" pitchFamily="18" charset="0"/>
                        </a:rPr>
                        <a:t>Klas 2 ton per hektaar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effectLst/>
                          <a:latin typeface="Times New Roman" panose="02020603050405020304" pitchFamily="18" charset="0"/>
                        </a:rPr>
                        <a:t>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11%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12%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11%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11%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791714"/>
                  </a:ext>
                </a:extLst>
              </a:tr>
              <a:tr h="128514">
                <a:tc>
                  <a:txBody>
                    <a:bodyPr/>
                    <a:lstStyle/>
                    <a:p>
                      <a:pPr algn="l" fontAlgn="b"/>
                      <a:r>
                        <a:rPr lang="nl-NL" sz="1050" b="0" i="0" u="none" strike="noStrike">
                          <a:effectLst/>
                          <a:latin typeface="Times New Roman" panose="02020603050405020304" pitchFamily="18" charset="0"/>
                        </a:rPr>
                        <a:t>Klas 2.5 ton per hektaar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effectLst/>
                          <a:latin typeface="Times New Roman" panose="02020603050405020304" pitchFamily="18" charset="0"/>
                        </a:rPr>
                        <a:t>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1411208"/>
                  </a:ext>
                </a:extLst>
              </a:tr>
              <a:tr h="128514">
                <a:tc>
                  <a:txBody>
                    <a:bodyPr/>
                    <a:lstStyle/>
                    <a:p>
                      <a:pPr algn="l" fontAlgn="b"/>
                      <a:r>
                        <a:rPr lang="nl-NL" sz="1050" b="0" i="0" u="none" strike="noStrike">
                          <a:effectLst/>
                          <a:latin typeface="Times New Roman" panose="02020603050405020304" pitchFamily="18" charset="0"/>
                        </a:rPr>
                        <a:t>Klas 3 ton per hektaar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effectLst/>
                          <a:latin typeface="Times New Roman" panose="02020603050405020304" pitchFamily="18" charset="0"/>
                        </a:rPr>
                        <a:t>22%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22%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18%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22%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18%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22%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22%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9256984"/>
                  </a:ext>
                </a:extLst>
              </a:tr>
              <a:tr h="128514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4711694"/>
                  </a:ext>
                </a:extLst>
              </a:tr>
              <a:tr h="1285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Totale produksie per hektaar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effectLst/>
                          <a:latin typeface="Times New Roman" panose="02020603050405020304" pitchFamily="18" charset="0"/>
                        </a:rPr>
                        <a:t>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0273149"/>
                  </a:ext>
                </a:extLst>
              </a:tr>
              <a:tr h="128514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3564885"/>
                  </a:ext>
                </a:extLst>
              </a:tr>
              <a:tr h="1285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effectLst/>
                          <a:latin typeface="Times New Roman" panose="02020603050405020304" pitchFamily="18" charset="0"/>
                        </a:rPr>
                        <a:t>Produksie indeks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1856524"/>
                  </a:ext>
                </a:extLst>
              </a:tr>
              <a:tr h="128514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1413499"/>
                  </a:ext>
                </a:extLst>
              </a:tr>
              <a:tr h="128514">
                <a:tc>
                  <a:txBody>
                    <a:bodyPr/>
                    <a:lstStyle/>
                    <a:p>
                      <a:pPr algn="l" fontAlgn="b"/>
                      <a:r>
                        <a:rPr lang="nl-NL" sz="1050" b="0" i="0" u="none" strike="noStrike">
                          <a:effectLst/>
                          <a:latin typeface="Times New Roman" panose="02020603050405020304" pitchFamily="18" charset="0"/>
                        </a:rPr>
                        <a:t>% Klas 1 en Klas 2 van totaal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effectLst/>
                          <a:latin typeface="Times New Roman" panose="02020603050405020304" pitchFamily="18" charset="0"/>
                        </a:rPr>
                        <a:t>70%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70%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76%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76%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73%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76%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73%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73%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9903167"/>
                  </a:ext>
                </a:extLst>
              </a:tr>
              <a:tr h="1285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% Vrugte in 'n boks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effectLst/>
                          <a:latin typeface="Times New Roman" panose="02020603050405020304" pitchFamily="18" charset="0"/>
                        </a:rPr>
                        <a:t>78%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78%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82%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82%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78%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82%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78%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78%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5133461"/>
                  </a:ext>
                </a:extLst>
              </a:tr>
              <a:tr h="128514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0402027"/>
                  </a:ext>
                </a:extLst>
              </a:tr>
              <a:tr h="1285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effectLst/>
                          <a:latin typeface="Times New Roman" panose="02020603050405020304" pitchFamily="18" charset="0"/>
                        </a:rPr>
                        <a:t>Inkomste per draende 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effectLst/>
                          <a:latin typeface="Times New Roman" panose="02020603050405020304" pitchFamily="18" charset="0"/>
                        </a:rPr>
                        <a:t>297,032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300,077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384,766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426,869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356,087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366,445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329,385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404,996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4973831"/>
                  </a:ext>
                </a:extLst>
              </a:tr>
              <a:tr h="1285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effectLst/>
                          <a:latin typeface="Times New Roman" panose="02020603050405020304" pitchFamily="18" charset="0"/>
                        </a:rPr>
                        <a:t>Boom ouderdomme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2660615"/>
                  </a:ext>
                </a:extLst>
              </a:tr>
              <a:tr h="1285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0 - 3yrs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effectLst/>
                          <a:latin typeface="Times New Roman" panose="02020603050405020304" pitchFamily="18" charset="0"/>
                        </a:rPr>
                        <a:t>20%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4925737"/>
                  </a:ext>
                </a:extLst>
              </a:tr>
              <a:tr h="1285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4 - 6 yrs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effectLst/>
                          <a:latin typeface="Times New Roman" panose="02020603050405020304" pitchFamily="18" charset="0"/>
                        </a:rPr>
                        <a:t>16%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1192479"/>
                  </a:ext>
                </a:extLst>
              </a:tr>
              <a:tr h="1285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7yr +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effectLst/>
                          <a:latin typeface="Times New Roman" panose="02020603050405020304" pitchFamily="18" charset="0"/>
                        </a:rPr>
                        <a:t>65%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70%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-28,679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10,358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-26,702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48,909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8265037"/>
                  </a:ext>
                </a:extLst>
              </a:tr>
              <a:tr h="12851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effectLst/>
                          <a:latin typeface="Times New Roman" panose="02020603050405020304" pitchFamily="18" charset="0"/>
                        </a:rPr>
                        <a:t>* Beste 25% inkomste per draende hektaar per variëtiet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36%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Times New Roman" panose="02020603050405020304" pitchFamily="18" charset="0"/>
                        </a:rPr>
                        <a:t>-93%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171%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9629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47586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B70D77E-6ECE-4F0B-801D-D44FF50078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874292"/>
              </p:ext>
            </p:extLst>
          </p:nvPr>
        </p:nvGraphicFramePr>
        <p:xfrm>
          <a:off x="664234" y="179014"/>
          <a:ext cx="9660862" cy="5643809"/>
        </p:xfrm>
        <a:graphic>
          <a:graphicData uri="http://schemas.openxmlformats.org/drawingml/2006/table">
            <a:tbl>
              <a:tblPr/>
              <a:tblGrid>
                <a:gridCol w="2693141">
                  <a:extLst>
                    <a:ext uri="{9D8B030D-6E8A-4147-A177-3AD203B41FA5}">
                      <a16:colId xmlns:a16="http://schemas.microsoft.com/office/drawing/2014/main" val="1299574316"/>
                    </a:ext>
                  </a:extLst>
                </a:gridCol>
                <a:gridCol w="829863">
                  <a:extLst>
                    <a:ext uri="{9D8B030D-6E8A-4147-A177-3AD203B41FA5}">
                      <a16:colId xmlns:a16="http://schemas.microsoft.com/office/drawing/2014/main" val="935632791"/>
                    </a:ext>
                  </a:extLst>
                </a:gridCol>
                <a:gridCol w="720258">
                  <a:extLst>
                    <a:ext uri="{9D8B030D-6E8A-4147-A177-3AD203B41FA5}">
                      <a16:colId xmlns:a16="http://schemas.microsoft.com/office/drawing/2014/main" val="2568994195"/>
                    </a:ext>
                  </a:extLst>
                </a:gridCol>
                <a:gridCol w="845521">
                  <a:extLst>
                    <a:ext uri="{9D8B030D-6E8A-4147-A177-3AD203B41FA5}">
                      <a16:colId xmlns:a16="http://schemas.microsoft.com/office/drawing/2014/main" val="930235040"/>
                    </a:ext>
                  </a:extLst>
                </a:gridCol>
                <a:gridCol w="751575">
                  <a:extLst>
                    <a:ext uri="{9D8B030D-6E8A-4147-A177-3AD203B41FA5}">
                      <a16:colId xmlns:a16="http://schemas.microsoft.com/office/drawing/2014/main" val="995506592"/>
                    </a:ext>
                  </a:extLst>
                </a:gridCol>
                <a:gridCol w="955126">
                  <a:extLst>
                    <a:ext uri="{9D8B030D-6E8A-4147-A177-3AD203B41FA5}">
                      <a16:colId xmlns:a16="http://schemas.microsoft.com/office/drawing/2014/main" val="1414706724"/>
                    </a:ext>
                  </a:extLst>
                </a:gridCol>
                <a:gridCol w="955126">
                  <a:extLst>
                    <a:ext uri="{9D8B030D-6E8A-4147-A177-3AD203B41FA5}">
                      <a16:colId xmlns:a16="http://schemas.microsoft.com/office/drawing/2014/main" val="3410872262"/>
                    </a:ext>
                  </a:extLst>
                </a:gridCol>
                <a:gridCol w="955126">
                  <a:extLst>
                    <a:ext uri="{9D8B030D-6E8A-4147-A177-3AD203B41FA5}">
                      <a16:colId xmlns:a16="http://schemas.microsoft.com/office/drawing/2014/main" val="1430107678"/>
                    </a:ext>
                  </a:extLst>
                </a:gridCol>
                <a:gridCol w="955126">
                  <a:extLst>
                    <a:ext uri="{9D8B030D-6E8A-4147-A177-3AD203B41FA5}">
                      <a16:colId xmlns:a16="http://schemas.microsoft.com/office/drawing/2014/main" val="2666752937"/>
                    </a:ext>
                  </a:extLst>
                </a:gridCol>
              </a:tblGrid>
              <a:tr h="389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INKOMSTE VIR PINK LADIES PER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Beste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Beste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Beste</a:t>
                      </a:r>
                      <a:endParaRPr lang="en-US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875414"/>
                  </a:ext>
                </a:extLst>
              </a:tr>
              <a:tr h="19461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TON  2018/2019 JAAR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uitpakke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prys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Produksie</a:t>
                      </a:r>
                      <a:endParaRPr lang="en-US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9355246"/>
                  </a:ext>
                </a:extLst>
              </a:tr>
              <a:tr h="19461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6586663"/>
                  </a:ext>
                </a:extLst>
              </a:tr>
              <a:tr h="38922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Gem'18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Gem'17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25 % '18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25 % '17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MY PLAAS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MY PLAAS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MY PLAAS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MY </a:t>
                      </a:r>
                      <a:r>
                        <a:rPr lang="en-US" sz="1200" b="1" i="0" u="none" strike="noStrike" dirty="0" err="1">
                          <a:effectLst/>
                          <a:latin typeface="Arial" panose="020B0604020202020204" pitchFamily="34" charset="0"/>
                        </a:rPr>
                        <a:t>PLAAS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2859965"/>
                  </a:ext>
                </a:extLst>
              </a:tr>
              <a:tr h="19461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Produserende hektare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383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374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2553743"/>
                  </a:ext>
                </a:extLst>
              </a:tr>
              <a:tr h="19461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Inkomste vergelykings per ton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5837196"/>
                  </a:ext>
                </a:extLst>
              </a:tr>
              <a:tr h="19461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Gemiddelde inkomste per ton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5,077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4,364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5,791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5,528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6,593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6,593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5,791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6,593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114829"/>
                  </a:ext>
                </a:extLst>
              </a:tr>
              <a:tr h="19461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Klas 1 en Klas 2 inkomste per ton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7,708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6,884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8,068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7,810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10,238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10,238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8,068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10,238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1109704"/>
                  </a:ext>
                </a:extLst>
              </a:tr>
              <a:tr h="19461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Totale klas 1 inkomste per ton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8,895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8,645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9,060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9,322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11,722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11,722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9,060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11,722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209588"/>
                  </a:ext>
                </a:extLst>
              </a:tr>
              <a:tr h="19461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889955"/>
                  </a:ext>
                </a:extLst>
              </a:tr>
              <a:tr h="19461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Prys indeks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5005869"/>
                  </a:ext>
                </a:extLst>
              </a:tr>
              <a:tr h="19461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944775"/>
                  </a:ext>
                </a:extLst>
              </a:tr>
              <a:tr h="19461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Inkomste ontleding per klas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0379604"/>
                  </a:ext>
                </a:extLst>
              </a:tr>
              <a:tr h="19461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Klas 1 inkomste per ton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8,895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8,645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9,060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9,322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11,722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11,722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9,060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11,722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3235098"/>
                  </a:ext>
                </a:extLst>
              </a:tr>
              <a:tr h="19461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Klas 2 inkomste per ton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3,402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1,932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3,598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1,918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5,071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5,071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3,598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5,071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4574187"/>
                  </a:ext>
                </a:extLst>
              </a:tr>
              <a:tr h="19461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Klas 2.5 inkomste per ton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2,046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1,497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2,095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1,708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4,276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4,276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2,095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4,276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8565045"/>
                  </a:ext>
                </a:extLst>
              </a:tr>
              <a:tr h="19461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Klas 3 inkomste per ton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1,094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1,401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1,113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1,630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846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846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1,113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846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027008"/>
                  </a:ext>
                </a:extLst>
              </a:tr>
              <a:tr h="19461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Gem'18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Gem'17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25 % '18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25 % '17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2929991"/>
                  </a:ext>
                </a:extLst>
              </a:tr>
              <a:tr h="389229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>
                          <a:effectLst/>
                          <a:latin typeface="Times New Roman" panose="02020603050405020304" pitchFamily="18" charset="0"/>
                        </a:rPr>
                        <a:t>Klas 1 produksie per telling grootte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4349801"/>
                  </a:ext>
                </a:extLst>
              </a:tr>
              <a:tr h="19461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2700029"/>
                  </a:ext>
                </a:extLst>
              </a:tr>
              <a:tr h="19461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% XL 64-90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2090592"/>
                  </a:ext>
                </a:extLst>
              </a:tr>
              <a:tr h="19461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% L 100-110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18%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21%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31%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31%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31%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31%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6678175"/>
                  </a:ext>
                </a:extLst>
              </a:tr>
              <a:tr h="19461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% M 120-135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33%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36%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33%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35%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35%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35%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35%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35%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2351674"/>
                  </a:ext>
                </a:extLst>
              </a:tr>
              <a:tr h="19461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% S 150-180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33%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33%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32%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32%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4175517"/>
                  </a:ext>
                </a:extLst>
              </a:tr>
              <a:tr h="19461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% XS 198-216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1926125"/>
                  </a:ext>
                </a:extLst>
              </a:tr>
              <a:tr h="19461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% XXS 237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9450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2302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7C92A3-F3E0-4D63-900D-84DA314F04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475" y="103264"/>
            <a:ext cx="11562272" cy="649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6547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4E6A18E-F898-4C59-9808-6406887494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204735"/>
              </p:ext>
            </p:extLst>
          </p:nvPr>
        </p:nvGraphicFramePr>
        <p:xfrm>
          <a:off x="976223" y="-17453"/>
          <a:ext cx="9660862" cy="1167686"/>
        </p:xfrm>
        <a:graphic>
          <a:graphicData uri="http://schemas.openxmlformats.org/drawingml/2006/table">
            <a:tbl>
              <a:tblPr/>
              <a:tblGrid>
                <a:gridCol w="2693141">
                  <a:extLst>
                    <a:ext uri="{9D8B030D-6E8A-4147-A177-3AD203B41FA5}">
                      <a16:colId xmlns:a16="http://schemas.microsoft.com/office/drawing/2014/main" val="2249651566"/>
                    </a:ext>
                  </a:extLst>
                </a:gridCol>
                <a:gridCol w="829863">
                  <a:extLst>
                    <a:ext uri="{9D8B030D-6E8A-4147-A177-3AD203B41FA5}">
                      <a16:colId xmlns:a16="http://schemas.microsoft.com/office/drawing/2014/main" val="1505258528"/>
                    </a:ext>
                  </a:extLst>
                </a:gridCol>
                <a:gridCol w="720258">
                  <a:extLst>
                    <a:ext uri="{9D8B030D-6E8A-4147-A177-3AD203B41FA5}">
                      <a16:colId xmlns:a16="http://schemas.microsoft.com/office/drawing/2014/main" val="2412982850"/>
                    </a:ext>
                  </a:extLst>
                </a:gridCol>
                <a:gridCol w="845521">
                  <a:extLst>
                    <a:ext uri="{9D8B030D-6E8A-4147-A177-3AD203B41FA5}">
                      <a16:colId xmlns:a16="http://schemas.microsoft.com/office/drawing/2014/main" val="2712983004"/>
                    </a:ext>
                  </a:extLst>
                </a:gridCol>
                <a:gridCol w="751575">
                  <a:extLst>
                    <a:ext uri="{9D8B030D-6E8A-4147-A177-3AD203B41FA5}">
                      <a16:colId xmlns:a16="http://schemas.microsoft.com/office/drawing/2014/main" val="2151486141"/>
                    </a:ext>
                  </a:extLst>
                </a:gridCol>
                <a:gridCol w="955126">
                  <a:extLst>
                    <a:ext uri="{9D8B030D-6E8A-4147-A177-3AD203B41FA5}">
                      <a16:colId xmlns:a16="http://schemas.microsoft.com/office/drawing/2014/main" val="256354309"/>
                    </a:ext>
                  </a:extLst>
                </a:gridCol>
                <a:gridCol w="955126">
                  <a:extLst>
                    <a:ext uri="{9D8B030D-6E8A-4147-A177-3AD203B41FA5}">
                      <a16:colId xmlns:a16="http://schemas.microsoft.com/office/drawing/2014/main" val="372321828"/>
                    </a:ext>
                  </a:extLst>
                </a:gridCol>
                <a:gridCol w="955126">
                  <a:extLst>
                    <a:ext uri="{9D8B030D-6E8A-4147-A177-3AD203B41FA5}">
                      <a16:colId xmlns:a16="http://schemas.microsoft.com/office/drawing/2014/main" val="3538035057"/>
                    </a:ext>
                  </a:extLst>
                </a:gridCol>
                <a:gridCol w="955126">
                  <a:extLst>
                    <a:ext uri="{9D8B030D-6E8A-4147-A177-3AD203B41FA5}">
                      <a16:colId xmlns:a16="http://schemas.microsoft.com/office/drawing/2014/main" val="1964529259"/>
                    </a:ext>
                  </a:extLst>
                </a:gridCol>
              </a:tblGrid>
              <a:tr h="389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INKOMSTE VIR PINK LADIES PER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Beste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Beste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Beste</a:t>
                      </a:r>
                      <a:endParaRPr lang="en-US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6460841"/>
                  </a:ext>
                </a:extLst>
              </a:tr>
              <a:tr h="19461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TON  2018/2019 JAAR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uitpakke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prys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Produksie</a:t>
                      </a:r>
                      <a:endParaRPr lang="en-US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9271608"/>
                  </a:ext>
                </a:extLst>
              </a:tr>
              <a:tr h="19461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0857630"/>
                  </a:ext>
                </a:extLst>
              </a:tr>
              <a:tr h="38922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Gem'18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Gem'17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25 % '18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</a:rPr>
                        <a:t>25 % '17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MY PLAAS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MY PLAAS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MY PLAAS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MY </a:t>
                      </a:r>
                      <a:r>
                        <a:rPr lang="en-US" sz="1200" b="1" i="0" u="none" strike="noStrike" dirty="0" err="1">
                          <a:effectLst/>
                          <a:latin typeface="Arial" panose="020B0604020202020204" pitchFamily="34" charset="0"/>
                        </a:rPr>
                        <a:t>PLAAS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45506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AEFFBBD-5233-44D1-97DE-7D901A9ED8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547205"/>
              </p:ext>
            </p:extLst>
          </p:nvPr>
        </p:nvGraphicFramePr>
        <p:xfrm>
          <a:off x="976223" y="1253329"/>
          <a:ext cx="9660860" cy="5364480"/>
        </p:xfrm>
        <a:graphic>
          <a:graphicData uri="http://schemas.openxmlformats.org/drawingml/2006/table">
            <a:tbl>
              <a:tblPr/>
              <a:tblGrid>
                <a:gridCol w="2693141">
                  <a:extLst>
                    <a:ext uri="{9D8B030D-6E8A-4147-A177-3AD203B41FA5}">
                      <a16:colId xmlns:a16="http://schemas.microsoft.com/office/drawing/2014/main" val="824959294"/>
                    </a:ext>
                  </a:extLst>
                </a:gridCol>
                <a:gridCol w="829863">
                  <a:extLst>
                    <a:ext uri="{9D8B030D-6E8A-4147-A177-3AD203B41FA5}">
                      <a16:colId xmlns:a16="http://schemas.microsoft.com/office/drawing/2014/main" val="84823226"/>
                    </a:ext>
                  </a:extLst>
                </a:gridCol>
                <a:gridCol w="720258">
                  <a:extLst>
                    <a:ext uri="{9D8B030D-6E8A-4147-A177-3AD203B41FA5}">
                      <a16:colId xmlns:a16="http://schemas.microsoft.com/office/drawing/2014/main" val="2444998119"/>
                    </a:ext>
                  </a:extLst>
                </a:gridCol>
                <a:gridCol w="845521">
                  <a:extLst>
                    <a:ext uri="{9D8B030D-6E8A-4147-A177-3AD203B41FA5}">
                      <a16:colId xmlns:a16="http://schemas.microsoft.com/office/drawing/2014/main" val="163436914"/>
                    </a:ext>
                  </a:extLst>
                </a:gridCol>
                <a:gridCol w="751573">
                  <a:extLst>
                    <a:ext uri="{9D8B030D-6E8A-4147-A177-3AD203B41FA5}">
                      <a16:colId xmlns:a16="http://schemas.microsoft.com/office/drawing/2014/main" val="1015826589"/>
                    </a:ext>
                  </a:extLst>
                </a:gridCol>
                <a:gridCol w="955126">
                  <a:extLst>
                    <a:ext uri="{9D8B030D-6E8A-4147-A177-3AD203B41FA5}">
                      <a16:colId xmlns:a16="http://schemas.microsoft.com/office/drawing/2014/main" val="820762816"/>
                    </a:ext>
                  </a:extLst>
                </a:gridCol>
                <a:gridCol w="955126">
                  <a:extLst>
                    <a:ext uri="{9D8B030D-6E8A-4147-A177-3AD203B41FA5}">
                      <a16:colId xmlns:a16="http://schemas.microsoft.com/office/drawing/2014/main" val="2101762477"/>
                    </a:ext>
                  </a:extLst>
                </a:gridCol>
                <a:gridCol w="955126">
                  <a:extLst>
                    <a:ext uri="{9D8B030D-6E8A-4147-A177-3AD203B41FA5}">
                      <a16:colId xmlns:a16="http://schemas.microsoft.com/office/drawing/2014/main" val="3981129468"/>
                    </a:ext>
                  </a:extLst>
                </a:gridCol>
                <a:gridCol w="955126">
                  <a:extLst>
                    <a:ext uri="{9D8B030D-6E8A-4147-A177-3AD203B41FA5}">
                      <a16:colId xmlns:a16="http://schemas.microsoft.com/office/drawing/2014/main" val="104742360"/>
                    </a:ext>
                  </a:extLst>
                </a:gridCol>
              </a:tblGrid>
              <a:tr h="134496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effectLst/>
                          <a:latin typeface="Times New Roman" panose="02020603050405020304" pitchFamily="18" charset="0"/>
                        </a:rPr>
                        <a:t>Klas 1 produksie per mark segment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593327"/>
                  </a:ext>
                </a:extLst>
              </a:tr>
              <a:tr h="13449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2934590"/>
                  </a:ext>
                </a:extLst>
              </a:tr>
              <a:tr h="134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% SA1/UK1 tonne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Times New Roman" panose="02020603050405020304" pitchFamily="18" charset="0"/>
                        </a:rPr>
                        <a:t>70%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61%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70%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66%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66%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66%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66%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66%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292598"/>
                  </a:ext>
                </a:extLst>
              </a:tr>
              <a:tr h="134496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effectLst/>
                          <a:latin typeface="Times New Roman" panose="02020603050405020304" pitchFamily="18" charset="0"/>
                        </a:rPr>
                        <a:t>% Rest of Class 1 tonnes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Times New Roman" panose="02020603050405020304" pitchFamily="18" charset="0"/>
                        </a:rPr>
                        <a:t>30%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39%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30%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34%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34%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34%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34%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34%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5236298"/>
                  </a:ext>
                </a:extLst>
              </a:tr>
              <a:tr h="134496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6874385"/>
                  </a:ext>
                </a:extLst>
              </a:tr>
              <a:tr h="134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Times New Roman" panose="02020603050405020304" pitchFamily="18" charset="0"/>
                        </a:rPr>
                        <a:t>Klas 1 produksie per kleur/strain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6781512"/>
                  </a:ext>
                </a:extLst>
              </a:tr>
              <a:tr h="13449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4648492"/>
                  </a:ext>
                </a:extLst>
              </a:tr>
              <a:tr h="134496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effectLst/>
                          <a:latin typeface="Times New Roman" panose="02020603050405020304" pitchFamily="18" charset="0"/>
                        </a:rPr>
                        <a:t>% class 1 Tons Pink Lady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Times New Roman" panose="02020603050405020304" pitchFamily="18" charset="0"/>
                        </a:rPr>
                        <a:t>70%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57%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66%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61%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95%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95%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95%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95%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7056684"/>
                  </a:ext>
                </a:extLst>
              </a:tr>
              <a:tr h="134496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effectLst/>
                          <a:latin typeface="Times New Roman" panose="02020603050405020304" pitchFamily="18" charset="0"/>
                        </a:rPr>
                        <a:t>% class 1 Tons Cripps Pink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Times New Roman" panose="02020603050405020304" pitchFamily="18" charset="0"/>
                        </a:rPr>
                        <a:t>30%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43%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34%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39%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1378968"/>
                  </a:ext>
                </a:extLst>
              </a:tr>
              <a:tr h="13449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Times New Roman" panose="02020603050405020304" pitchFamily="18" charset="0"/>
                        </a:rPr>
                        <a:t>Gem'18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Times New Roman" panose="02020603050405020304" pitchFamily="18" charset="0"/>
                        </a:rPr>
                        <a:t>Gem'17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25 % '18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Times New Roman" panose="02020603050405020304" pitchFamily="18" charset="0"/>
                        </a:rPr>
                        <a:t>25 % '17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636562"/>
                  </a:ext>
                </a:extLst>
              </a:tr>
              <a:tr h="316461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effectLst/>
                          <a:latin typeface="Times New Roman" panose="02020603050405020304" pitchFamily="18" charset="0"/>
                        </a:rPr>
                        <a:t>TON PER HEKTAAR APPELS GEPRODUSEER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0912339"/>
                  </a:ext>
                </a:extLst>
              </a:tr>
              <a:tr h="134496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1351087"/>
                  </a:ext>
                </a:extLst>
              </a:tr>
              <a:tr h="134496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effectLst/>
                          <a:latin typeface="Times New Roman" panose="02020603050405020304" pitchFamily="18" charset="0"/>
                        </a:rPr>
                        <a:t>Klas 1 ton per hektaar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Times New Roman" panose="02020603050405020304" pitchFamily="18" charset="0"/>
                        </a:rPr>
                        <a:t>46%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40%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54%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50%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43%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54%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43%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43%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5492793"/>
                  </a:ext>
                </a:extLst>
              </a:tr>
              <a:tr h="134496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effectLst/>
                          <a:latin typeface="Times New Roman" panose="02020603050405020304" pitchFamily="18" charset="0"/>
                        </a:rPr>
                        <a:t>Klas 2 ton per hektaar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Times New Roman" panose="02020603050405020304" pitchFamily="18" charset="0"/>
                        </a:rPr>
                        <a:t>13%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14%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13%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12%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12%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12%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12%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5103563"/>
                  </a:ext>
                </a:extLst>
              </a:tr>
              <a:tr h="134496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effectLst/>
                          <a:latin typeface="Times New Roman" panose="02020603050405020304" pitchFamily="18" charset="0"/>
                        </a:rPr>
                        <a:t>Klas 2.5 ton per hektaar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Times New Roman" panose="02020603050405020304" pitchFamily="18" charset="0"/>
                        </a:rPr>
                        <a:t>13%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12%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17%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12%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17%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17%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896785"/>
                  </a:ext>
                </a:extLst>
              </a:tr>
              <a:tr h="134496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effectLst/>
                          <a:latin typeface="Times New Roman" panose="02020603050405020304" pitchFamily="18" charset="0"/>
                        </a:rPr>
                        <a:t>Klas 3 ton per hektaar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Times New Roman" panose="02020603050405020304" pitchFamily="18" charset="0"/>
                        </a:rPr>
                        <a:t>28%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34%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22%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28%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28%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22%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28%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28%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5323311"/>
                  </a:ext>
                </a:extLst>
              </a:tr>
              <a:tr h="13449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7064479"/>
                  </a:ext>
                </a:extLst>
              </a:tr>
              <a:tr h="134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Totale produksie per hektaar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Times New Roman" panose="02020603050405020304" pitchFamily="18" charset="0"/>
                        </a:rPr>
                        <a:t>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806396"/>
                  </a:ext>
                </a:extLst>
              </a:tr>
              <a:tr h="13449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8062584"/>
                  </a:ext>
                </a:extLst>
              </a:tr>
              <a:tr h="134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Times New Roman" panose="02020603050405020304" pitchFamily="18" charset="0"/>
                        </a:rPr>
                        <a:t>Produksie indeks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Times New Roman" panose="02020603050405020304" pitchFamily="18" charset="0"/>
                        </a:rPr>
                        <a:t>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2788603"/>
                  </a:ext>
                </a:extLst>
              </a:tr>
              <a:tr h="13449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71890"/>
                  </a:ext>
                </a:extLst>
              </a:tr>
              <a:tr h="134496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effectLst/>
                          <a:latin typeface="Times New Roman" panose="02020603050405020304" pitchFamily="18" charset="0"/>
                        </a:rPr>
                        <a:t>% Klas 1 en Klas 2 van totaal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Times New Roman" panose="02020603050405020304" pitchFamily="18" charset="0"/>
                        </a:rPr>
                        <a:t>58%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54%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66%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63%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55%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66%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55%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55%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9487731"/>
                  </a:ext>
                </a:extLst>
              </a:tr>
              <a:tr h="134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% Vrugte in 'n boks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Times New Roman" panose="02020603050405020304" pitchFamily="18" charset="0"/>
                        </a:rPr>
                        <a:t>72%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66%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78%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72%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72%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78%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72%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72%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8836467"/>
                  </a:ext>
                </a:extLst>
              </a:tr>
              <a:tr h="13449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6034659"/>
                  </a:ext>
                </a:extLst>
              </a:tr>
              <a:tr h="134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Times New Roman" panose="02020603050405020304" pitchFamily="18" charset="0"/>
                        </a:rPr>
                        <a:t>Inkomste per draende 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Times New Roman" panose="02020603050405020304" pitchFamily="18" charset="0"/>
                        </a:rPr>
                        <a:t>346,325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300,439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487,266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458,996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354,057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408,191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267,090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554,773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9672794"/>
                  </a:ext>
                </a:extLst>
              </a:tr>
              <a:tr h="134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Times New Roman" panose="02020603050405020304" pitchFamily="18" charset="0"/>
                        </a:rPr>
                        <a:t>Boom ouderdomme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4867777"/>
                  </a:ext>
                </a:extLst>
              </a:tr>
              <a:tr h="134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0 - 3yrs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Times New Roman" panose="02020603050405020304" pitchFamily="18" charset="0"/>
                        </a:rPr>
                        <a:t>20%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55024"/>
                  </a:ext>
                </a:extLst>
              </a:tr>
              <a:tr h="134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4 - 6 yrs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Times New Roman" panose="02020603050405020304" pitchFamily="18" charset="0"/>
                        </a:rPr>
                        <a:t>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0868274"/>
                  </a:ext>
                </a:extLst>
              </a:tr>
              <a:tr h="134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7yr +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Times New Roman" panose="02020603050405020304" pitchFamily="18" charset="0"/>
                        </a:rPr>
                        <a:t>73%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78%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7173321"/>
                  </a:ext>
                </a:extLst>
              </a:tr>
              <a:tr h="134496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Times New Roman" panose="02020603050405020304" pitchFamily="18" charset="0"/>
                        </a:rPr>
                        <a:t>* Beste 25% inkomste per draende hektaar per variëtiet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-133,209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54,134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-86,967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200,716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212482"/>
                  </a:ext>
                </a:extLst>
              </a:tr>
              <a:tr h="134496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41%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-65%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151%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4135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924538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E516CC-B4DA-4150-8D07-6F777AC0C5A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-2338315"/>
            <a:ext cx="7753350" cy="100336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472671-4801-4E22-B4FA-6E88A5EB9214}"/>
              </a:ext>
            </a:extLst>
          </p:cNvPr>
          <p:cNvSpPr txBox="1"/>
          <p:nvPr/>
        </p:nvSpPr>
        <p:spPr>
          <a:xfrm>
            <a:off x="6758609" y="4147931"/>
            <a:ext cx="40680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p.194</a:t>
            </a:r>
          </a:p>
          <a:p>
            <a:endParaRPr lang="en-US" sz="32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17391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0A222E0-976F-4763-8F6C-EB3DFFDF56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859544"/>
              </p:ext>
            </p:extLst>
          </p:nvPr>
        </p:nvGraphicFramePr>
        <p:xfrm>
          <a:off x="3867668" y="34526"/>
          <a:ext cx="3464783" cy="6788948"/>
        </p:xfrm>
        <a:graphic>
          <a:graphicData uri="http://schemas.openxmlformats.org/drawingml/2006/table">
            <a:tbl>
              <a:tblPr/>
              <a:tblGrid>
                <a:gridCol w="966918">
                  <a:extLst>
                    <a:ext uri="{9D8B030D-6E8A-4147-A177-3AD203B41FA5}">
                      <a16:colId xmlns:a16="http://schemas.microsoft.com/office/drawing/2014/main" val="1790267651"/>
                    </a:ext>
                  </a:extLst>
                </a:gridCol>
                <a:gridCol w="805758">
                  <a:extLst>
                    <a:ext uri="{9D8B030D-6E8A-4147-A177-3AD203B41FA5}">
                      <a16:colId xmlns:a16="http://schemas.microsoft.com/office/drawing/2014/main" val="3626276088"/>
                    </a:ext>
                  </a:extLst>
                </a:gridCol>
                <a:gridCol w="671476">
                  <a:extLst>
                    <a:ext uri="{9D8B030D-6E8A-4147-A177-3AD203B41FA5}">
                      <a16:colId xmlns:a16="http://schemas.microsoft.com/office/drawing/2014/main" val="447498294"/>
                    </a:ext>
                  </a:extLst>
                </a:gridCol>
                <a:gridCol w="1020631">
                  <a:extLst>
                    <a:ext uri="{9D8B030D-6E8A-4147-A177-3AD203B41FA5}">
                      <a16:colId xmlns:a16="http://schemas.microsoft.com/office/drawing/2014/main" val="2423178277"/>
                    </a:ext>
                  </a:extLst>
                </a:gridCol>
              </a:tblGrid>
              <a:tr h="5562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ahoma" panose="020B0604030504040204" pitchFamily="34" charset="0"/>
                        </a:rPr>
                        <a:t>Benchmarking Survey: 2018/2019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119662"/>
                  </a:ext>
                </a:extLst>
              </a:tr>
              <a:tr h="23139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>
                          <a:effectLst/>
                          <a:latin typeface="Tahoma" panose="020B0604030504040204" pitchFamily="34" charset="0"/>
                        </a:rPr>
                        <a:t>AGEING OF TREES ON FARMS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5351208"/>
                  </a:ext>
                </a:extLst>
              </a:tr>
              <a:tr h="2699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ahoma" panose="020B0604030504040204" pitchFamily="34" charset="0"/>
                        </a:rPr>
                        <a:t>Best 25%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ahoma" panose="020B0604030504040204" pitchFamily="34" charset="0"/>
                        </a:rPr>
                        <a:t>Average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ahoma" panose="020B0604030504040204" pitchFamily="34" charset="0"/>
                        </a:rPr>
                        <a:t>MY PLAAS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4063"/>
                  </a:ext>
                </a:extLst>
              </a:tr>
              <a:tr h="14833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>
                          <a:effectLst/>
                          <a:latin typeface="Tahoma" panose="020B0604030504040204" pitchFamily="34" charset="0"/>
                        </a:rPr>
                        <a:t>*Best 25 income per bearing 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BFBFBF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88098"/>
                  </a:ext>
                </a:extLst>
              </a:tr>
              <a:tr h="712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159065"/>
                  </a:ext>
                </a:extLst>
              </a:tr>
              <a:tr h="15426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All Apples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8954622"/>
                  </a:ext>
                </a:extLst>
              </a:tr>
              <a:tr h="712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9982233"/>
                  </a:ext>
                </a:extLst>
              </a:tr>
              <a:tr h="15426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Granny's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9586887"/>
                  </a:ext>
                </a:extLst>
              </a:tr>
              <a:tr h="712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9195450"/>
                  </a:ext>
                </a:extLst>
              </a:tr>
              <a:tr h="11569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Goldens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2642683"/>
                  </a:ext>
                </a:extLst>
              </a:tr>
              <a:tr h="712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766608"/>
                  </a:ext>
                </a:extLst>
              </a:tr>
              <a:tr h="15426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Royal Galas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717071"/>
                  </a:ext>
                </a:extLst>
              </a:tr>
              <a:tr h="712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9276400"/>
                  </a:ext>
                </a:extLst>
              </a:tr>
              <a:tr h="19283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S. &amp; Topred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5310638"/>
                  </a:ext>
                </a:extLst>
              </a:tr>
              <a:tr h="712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1693661"/>
                  </a:ext>
                </a:extLst>
              </a:tr>
              <a:tr h="15426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Braeburn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3868915"/>
                  </a:ext>
                </a:extLst>
              </a:tr>
              <a:tr h="712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9467656"/>
                  </a:ext>
                </a:extLst>
              </a:tr>
              <a:tr h="7713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Fuji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9772325"/>
                  </a:ext>
                </a:extLst>
              </a:tr>
              <a:tr h="712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7280170"/>
                  </a:ext>
                </a:extLst>
              </a:tr>
              <a:tr h="19283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Pink Ladies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8165145"/>
                  </a:ext>
                </a:extLst>
              </a:tr>
              <a:tr h="712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5294401"/>
                  </a:ext>
                </a:extLst>
              </a:tr>
              <a:tr h="19283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Pan. Goldens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0893378"/>
                  </a:ext>
                </a:extLst>
              </a:tr>
              <a:tr h="712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4792667"/>
                  </a:ext>
                </a:extLst>
              </a:tr>
              <a:tr h="19283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Sundowners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2377914"/>
                  </a:ext>
                </a:extLst>
              </a:tr>
              <a:tr h="712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5328842"/>
                  </a:ext>
                </a:extLst>
              </a:tr>
              <a:tr h="15426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Packhams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2529114"/>
                  </a:ext>
                </a:extLst>
              </a:tr>
              <a:tr h="712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7717258"/>
                  </a:ext>
                </a:extLst>
              </a:tr>
              <a:tr h="11569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Forelle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9524865"/>
                  </a:ext>
                </a:extLst>
              </a:tr>
              <a:tr h="712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5128804"/>
                  </a:ext>
                </a:extLst>
              </a:tr>
              <a:tr h="7713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BC's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9443175"/>
                  </a:ext>
                </a:extLst>
              </a:tr>
              <a:tr h="712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1348030"/>
                  </a:ext>
                </a:extLst>
              </a:tr>
              <a:tr h="19283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Abate Fetel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7213980"/>
                  </a:ext>
                </a:extLst>
              </a:tr>
              <a:tr h="712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102395"/>
                  </a:ext>
                </a:extLst>
              </a:tr>
              <a:tr h="19283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Rosemarie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9828616"/>
                  </a:ext>
                </a:extLst>
              </a:tr>
              <a:tr h="712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397013"/>
                  </a:ext>
                </a:extLst>
              </a:tr>
              <a:tr h="19283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Total for farm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Tahoma" panose="020B060403050404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593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42535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1E010B7-FF06-442A-8E6D-4299B08110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638620"/>
              </p:ext>
            </p:extLst>
          </p:nvPr>
        </p:nvGraphicFramePr>
        <p:xfrm>
          <a:off x="2182483" y="325369"/>
          <a:ext cx="6659591" cy="5849290"/>
        </p:xfrm>
        <a:graphic>
          <a:graphicData uri="http://schemas.openxmlformats.org/drawingml/2006/table">
            <a:tbl>
              <a:tblPr/>
              <a:tblGrid>
                <a:gridCol w="2573469">
                  <a:extLst>
                    <a:ext uri="{9D8B030D-6E8A-4147-A177-3AD203B41FA5}">
                      <a16:colId xmlns:a16="http://schemas.microsoft.com/office/drawing/2014/main" val="4230570501"/>
                    </a:ext>
                  </a:extLst>
                </a:gridCol>
                <a:gridCol w="1257269">
                  <a:extLst>
                    <a:ext uri="{9D8B030D-6E8A-4147-A177-3AD203B41FA5}">
                      <a16:colId xmlns:a16="http://schemas.microsoft.com/office/drawing/2014/main" val="1424400738"/>
                    </a:ext>
                  </a:extLst>
                </a:gridCol>
                <a:gridCol w="1257269">
                  <a:extLst>
                    <a:ext uri="{9D8B030D-6E8A-4147-A177-3AD203B41FA5}">
                      <a16:colId xmlns:a16="http://schemas.microsoft.com/office/drawing/2014/main" val="4223198643"/>
                    </a:ext>
                  </a:extLst>
                </a:gridCol>
                <a:gridCol w="1571584">
                  <a:extLst>
                    <a:ext uri="{9D8B030D-6E8A-4147-A177-3AD203B41FA5}">
                      <a16:colId xmlns:a16="http://schemas.microsoft.com/office/drawing/2014/main" val="3741651328"/>
                    </a:ext>
                  </a:extLst>
                </a:gridCol>
              </a:tblGrid>
              <a:tr h="21312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Tahoma" panose="020B0604030504040204" pitchFamily="34" charset="0"/>
                        </a:rPr>
                        <a:t>BEARING HECTARE PER VARIETY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7909271"/>
                  </a:ext>
                </a:extLst>
              </a:tr>
              <a:tr h="21312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>
                          <a:effectLst/>
                          <a:latin typeface="Tahoma" panose="020B0604030504040204" pitchFamily="34" charset="0"/>
                        </a:rPr>
                        <a:t>AS % OF TOTAL BEARING HECTARES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4090632"/>
                  </a:ext>
                </a:extLst>
              </a:tr>
              <a:tr h="30193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>
                          <a:effectLst/>
                          <a:latin typeface="Tahoma" panose="020B0604030504040204" pitchFamily="34" charset="0"/>
                        </a:rPr>
                        <a:t>Income and Expense Survey:  2019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8055653"/>
                  </a:ext>
                </a:extLst>
              </a:tr>
              <a:tr h="15096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MY PLAAS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5225576"/>
                  </a:ext>
                </a:extLst>
              </a:tr>
              <a:tr h="1509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Varieties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Average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Best 25%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8425719"/>
                  </a:ext>
                </a:extLst>
              </a:tr>
              <a:tr h="1509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Granny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4932820"/>
                  </a:ext>
                </a:extLst>
              </a:tr>
              <a:tr h="1509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Golden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1563624"/>
                  </a:ext>
                </a:extLst>
              </a:tr>
              <a:tr h="1509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Royal Gala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09401"/>
                  </a:ext>
                </a:extLst>
              </a:tr>
              <a:tr h="1509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S.King &amp; Topred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143803"/>
                  </a:ext>
                </a:extLst>
              </a:tr>
              <a:tr h="1509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Braeburn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240926"/>
                  </a:ext>
                </a:extLst>
              </a:tr>
              <a:tr h="1509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Fuji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6989261"/>
                  </a:ext>
                </a:extLst>
              </a:tr>
              <a:tr h="1509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Pink Ladies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8960347"/>
                  </a:ext>
                </a:extLst>
              </a:tr>
              <a:tr h="1509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Pan. Goldens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7951684"/>
                  </a:ext>
                </a:extLst>
              </a:tr>
              <a:tr h="1509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Sundowners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074290"/>
                  </a:ext>
                </a:extLst>
              </a:tr>
              <a:tr h="1509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Other apples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2186720"/>
                  </a:ext>
                </a:extLst>
              </a:tr>
              <a:tr h="1509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Total apples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83%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81%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94%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3050347"/>
                  </a:ext>
                </a:extLst>
              </a:tr>
              <a:tr h="1509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Pears - other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5942775"/>
                  </a:ext>
                </a:extLst>
              </a:tr>
              <a:tr h="1509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Packhams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8618443"/>
                  </a:ext>
                </a:extLst>
              </a:tr>
              <a:tr h="1509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Forelle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2443128"/>
                  </a:ext>
                </a:extLst>
              </a:tr>
              <a:tr h="1509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BC's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5170340"/>
                  </a:ext>
                </a:extLst>
              </a:tr>
              <a:tr h="1509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Abate Fetel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4212464"/>
                  </a:ext>
                </a:extLst>
              </a:tr>
              <a:tr h="1509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Rosemarie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0482909"/>
                  </a:ext>
                </a:extLst>
              </a:tr>
              <a:tr h="1509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Ander (N)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2648097"/>
                  </a:ext>
                </a:extLst>
              </a:tr>
              <a:tr h="1509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Plums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6960911"/>
                  </a:ext>
                </a:extLst>
              </a:tr>
              <a:tr h="15096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6275720"/>
                  </a:ext>
                </a:extLst>
              </a:tr>
              <a:tr h="15096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0253098"/>
                  </a:ext>
                </a:extLst>
              </a:tr>
              <a:tr h="15096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>
                          <a:effectLst/>
                          <a:latin typeface="Arial" panose="020B0604020202020204" pitchFamily="34" charset="0"/>
                        </a:rPr>
                        <a:t>*Best 25% Profit per producing hectare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588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510686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C4A5BF-3CE6-4D84-85AB-00831C898B7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-2178169"/>
            <a:ext cx="7772400" cy="100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266107-6013-4D51-BE83-74FF22807C9B}"/>
              </a:ext>
            </a:extLst>
          </p:cNvPr>
          <p:cNvSpPr txBox="1"/>
          <p:nvPr/>
        </p:nvSpPr>
        <p:spPr>
          <a:xfrm>
            <a:off x="6758609" y="4147931"/>
            <a:ext cx="40680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p.204</a:t>
            </a:r>
          </a:p>
          <a:p>
            <a:endParaRPr lang="en-US" sz="32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4591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3EB0397-3880-421B-A136-1088F6B4B7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758931"/>
              </p:ext>
            </p:extLst>
          </p:nvPr>
        </p:nvGraphicFramePr>
        <p:xfrm>
          <a:off x="3114136" y="291257"/>
          <a:ext cx="5857336" cy="5298654"/>
        </p:xfrm>
        <a:graphic>
          <a:graphicData uri="http://schemas.openxmlformats.org/drawingml/2006/table">
            <a:tbl>
              <a:tblPr/>
              <a:tblGrid>
                <a:gridCol w="2837802">
                  <a:extLst>
                    <a:ext uri="{9D8B030D-6E8A-4147-A177-3AD203B41FA5}">
                      <a16:colId xmlns:a16="http://schemas.microsoft.com/office/drawing/2014/main" val="2489081215"/>
                    </a:ext>
                  </a:extLst>
                </a:gridCol>
                <a:gridCol w="1076408">
                  <a:extLst>
                    <a:ext uri="{9D8B030D-6E8A-4147-A177-3AD203B41FA5}">
                      <a16:colId xmlns:a16="http://schemas.microsoft.com/office/drawing/2014/main" val="3738332116"/>
                    </a:ext>
                  </a:extLst>
                </a:gridCol>
                <a:gridCol w="1048449">
                  <a:extLst>
                    <a:ext uri="{9D8B030D-6E8A-4147-A177-3AD203B41FA5}">
                      <a16:colId xmlns:a16="http://schemas.microsoft.com/office/drawing/2014/main" val="244294178"/>
                    </a:ext>
                  </a:extLst>
                </a:gridCol>
                <a:gridCol w="894677">
                  <a:extLst>
                    <a:ext uri="{9D8B030D-6E8A-4147-A177-3AD203B41FA5}">
                      <a16:colId xmlns:a16="http://schemas.microsoft.com/office/drawing/2014/main" val="890086679"/>
                    </a:ext>
                  </a:extLst>
                </a:gridCol>
              </a:tblGrid>
              <a:tr h="21727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ahoma" panose="020B0604030504040204" pitchFamily="34" charset="0"/>
                        </a:rPr>
                        <a:t>Benchmarking Survey:  2018/2019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2199045"/>
                  </a:ext>
                </a:extLst>
              </a:tr>
              <a:tr h="2172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ahoma" panose="020B0604030504040204" pitchFamily="34" charset="0"/>
                        </a:rPr>
                        <a:t>Index scorecard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847378"/>
                  </a:ext>
                </a:extLst>
              </a:tr>
              <a:tr h="190118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2399997"/>
                  </a:ext>
                </a:extLst>
              </a:tr>
              <a:tr h="30128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>
                          <a:effectLst/>
                          <a:latin typeface="Tahoma" panose="020B0604030504040204" pitchFamily="34" charset="0"/>
                        </a:rPr>
                        <a:t>Index measured against best practice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Tahoma" panose="020B0604030504040204" pitchFamily="34" charset="0"/>
                        </a:rPr>
                        <a:t>MY </a:t>
                      </a:r>
                      <a:r>
                        <a:rPr lang="en-US" sz="1200" b="0" i="0" u="none" strike="noStrike" dirty="0" err="1">
                          <a:effectLst/>
                          <a:latin typeface="Tahoma" panose="020B0604030504040204" pitchFamily="34" charset="0"/>
                        </a:rPr>
                        <a:t>PLAAS</a:t>
                      </a:r>
                      <a:endParaRPr lang="en-US" sz="12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8142036"/>
                  </a:ext>
                </a:extLst>
              </a:tr>
              <a:tr h="190118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Best 25%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Average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3301237"/>
                  </a:ext>
                </a:extLst>
              </a:tr>
              <a:tr h="1901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Ageing all apples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0583911"/>
                  </a:ext>
                </a:extLst>
              </a:tr>
              <a:tr h="1901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Index for profitability per ha.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104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727535"/>
                  </a:ext>
                </a:extLst>
              </a:tr>
              <a:tr h="1901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Index for profitability per ton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112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1574276"/>
                  </a:ext>
                </a:extLst>
              </a:tr>
              <a:tr h="1901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Index for expenses per ha.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101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4504047"/>
                  </a:ext>
                </a:extLst>
              </a:tr>
              <a:tr h="190118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Tahoma" panose="020B0604030504040204" pitchFamily="34" charset="0"/>
                        </a:rPr>
                        <a:t>Index for expenses per ton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117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8119049"/>
                  </a:ext>
                </a:extLst>
              </a:tr>
              <a:tr h="1901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Index for production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7962890"/>
                  </a:ext>
                </a:extLst>
              </a:tr>
              <a:tr h="190118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1003554"/>
                  </a:ext>
                </a:extLst>
              </a:tr>
              <a:tr h="1901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ahoma" panose="020B0604030504040204" pitchFamily="34" charset="0"/>
                        </a:rPr>
                        <a:t>Granny's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2128626"/>
                  </a:ext>
                </a:extLst>
              </a:tr>
              <a:tr h="1901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Ageing all apples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9899433"/>
                  </a:ext>
                </a:extLst>
              </a:tr>
              <a:tr h="190118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Tahoma" panose="020B0604030504040204" pitchFamily="34" charset="0"/>
                        </a:rPr>
                        <a:t>Index for price per ton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046110"/>
                  </a:ext>
                </a:extLst>
              </a:tr>
              <a:tr h="1901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Index for production per ha.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101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4942241"/>
                  </a:ext>
                </a:extLst>
              </a:tr>
              <a:tr h="1901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% 0 - 3 years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7368401"/>
                  </a:ext>
                </a:extLst>
              </a:tr>
              <a:tr h="1901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% 4 - 6 years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1358392"/>
                  </a:ext>
                </a:extLst>
              </a:tr>
              <a:tr h="1901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% + 7 years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81%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85%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95%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1644243"/>
                  </a:ext>
                </a:extLst>
              </a:tr>
              <a:tr h="190118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8131787"/>
                  </a:ext>
                </a:extLst>
              </a:tr>
              <a:tr h="1901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ahoma" panose="020B0604030504040204" pitchFamily="34" charset="0"/>
                        </a:rPr>
                        <a:t>Goldens's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089636"/>
                  </a:ext>
                </a:extLst>
              </a:tr>
              <a:tr h="1901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Ageing all apples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6499692"/>
                  </a:ext>
                </a:extLst>
              </a:tr>
              <a:tr h="190118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Tahoma" panose="020B0604030504040204" pitchFamily="34" charset="0"/>
                        </a:rPr>
                        <a:t>Index for price per ton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4854717"/>
                  </a:ext>
                </a:extLst>
              </a:tr>
              <a:tr h="1901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Index for production per ha.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4895387"/>
                  </a:ext>
                </a:extLst>
              </a:tr>
              <a:tr h="1901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% 0 - 3 years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1106748"/>
                  </a:ext>
                </a:extLst>
              </a:tr>
              <a:tr h="1901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% 4 - 6 years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611185"/>
                  </a:ext>
                </a:extLst>
              </a:tr>
              <a:tr h="1901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% + 7 years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95%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88%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Tahoma" panose="020B0604030504040204" pitchFamily="34" charset="0"/>
                        </a:rPr>
                        <a:t>99%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870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540955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AB5D33A-2BA1-4593-83A6-9B04DF799C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903247"/>
              </p:ext>
            </p:extLst>
          </p:nvPr>
        </p:nvGraphicFramePr>
        <p:xfrm>
          <a:off x="2675627" y="179014"/>
          <a:ext cx="5857336" cy="1116058"/>
        </p:xfrm>
        <a:graphic>
          <a:graphicData uri="http://schemas.openxmlformats.org/drawingml/2006/table">
            <a:tbl>
              <a:tblPr/>
              <a:tblGrid>
                <a:gridCol w="2837802">
                  <a:extLst>
                    <a:ext uri="{9D8B030D-6E8A-4147-A177-3AD203B41FA5}">
                      <a16:colId xmlns:a16="http://schemas.microsoft.com/office/drawing/2014/main" val="549654395"/>
                    </a:ext>
                  </a:extLst>
                </a:gridCol>
                <a:gridCol w="1076408">
                  <a:extLst>
                    <a:ext uri="{9D8B030D-6E8A-4147-A177-3AD203B41FA5}">
                      <a16:colId xmlns:a16="http://schemas.microsoft.com/office/drawing/2014/main" val="1286292769"/>
                    </a:ext>
                  </a:extLst>
                </a:gridCol>
                <a:gridCol w="1048449">
                  <a:extLst>
                    <a:ext uri="{9D8B030D-6E8A-4147-A177-3AD203B41FA5}">
                      <a16:colId xmlns:a16="http://schemas.microsoft.com/office/drawing/2014/main" val="3842237972"/>
                    </a:ext>
                  </a:extLst>
                </a:gridCol>
                <a:gridCol w="894677">
                  <a:extLst>
                    <a:ext uri="{9D8B030D-6E8A-4147-A177-3AD203B41FA5}">
                      <a16:colId xmlns:a16="http://schemas.microsoft.com/office/drawing/2014/main" val="4075239673"/>
                    </a:ext>
                  </a:extLst>
                </a:gridCol>
              </a:tblGrid>
              <a:tr h="21727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ahoma" panose="020B0604030504040204" pitchFamily="34" charset="0"/>
                        </a:rPr>
                        <a:t>Benchmarking Survey:  2018/2019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9180460"/>
                  </a:ext>
                </a:extLst>
              </a:tr>
              <a:tr h="2172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ahoma" panose="020B0604030504040204" pitchFamily="34" charset="0"/>
                        </a:rPr>
                        <a:t>Index scorecard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8918088"/>
                  </a:ext>
                </a:extLst>
              </a:tr>
              <a:tr h="190118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9699910"/>
                  </a:ext>
                </a:extLst>
              </a:tr>
              <a:tr h="30128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>
                          <a:effectLst/>
                          <a:latin typeface="Tahoma" panose="020B0604030504040204" pitchFamily="34" charset="0"/>
                        </a:rPr>
                        <a:t>Index measured against best practice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Tahoma" panose="020B0604030504040204" pitchFamily="34" charset="0"/>
                        </a:rPr>
                        <a:t>MY </a:t>
                      </a:r>
                      <a:r>
                        <a:rPr lang="en-US" sz="1200" b="0" i="0" u="none" strike="noStrike" dirty="0" err="1">
                          <a:effectLst/>
                          <a:latin typeface="Tahoma" panose="020B0604030504040204" pitchFamily="34" charset="0"/>
                        </a:rPr>
                        <a:t>PLAAS</a:t>
                      </a:r>
                      <a:endParaRPr lang="en-US" sz="12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8596282"/>
                  </a:ext>
                </a:extLst>
              </a:tr>
              <a:tr h="190118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Best 25%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Average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68845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753AED1-8B21-4D65-A057-CBB03BDACE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24786"/>
              </p:ext>
            </p:extLst>
          </p:nvPr>
        </p:nvGraphicFramePr>
        <p:xfrm>
          <a:off x="2675627" y="1295072"/>
          <a:ext cx="5795513" cy="4392777"/>
        </p:xfrm>
        <a:graphic>
          <a:graphicData uri="http://schemas.openxmlformats.org/drawingml/2006/table">
            <a:tbl>
              <a:tblPr/>
              <a:tblGrid>
                <a:gridCol w="2805617">
                  <a:extLst>
                    <a:ext uri="{9D8B030D-6E8A-4147-A177-3AD203B41FA5}">
                      <a16:colId xmlns:a16="http://schemas.microsoft.com/office/drawing/2014/main" val="330544762"/>
                    </a:ext>
                  </a:extLst>
                </a:gridCol>
                <a:gridCol w="1068807">
                  <a:extLst>
                    <a:ext uri="{9D8B030D-6E8A-4147-A177-3AD203B41FA5}">
                      <a16:colId xmlns:a16="http://schemas.microsoft.com/office/drawing/2014/main" val="2565796382"/>
                    </a:ext>
                  </a:extLst>
                </a:gridCol>
                <a:gridCol w="1036559">
                  <a:extLst>
                    <a:ext uri="{9D8B030D-6E8A-4147-A177-3AD203B41FA5}">
                      <a16:colId xmlns:a16="http://schemas.microsoft.com/office/drawing/2014/main" val="3990205202"/>
                    </a:ext>
                  </a:extLst>
                </a:gridCol>
                <a:gridCol w="884530">
                  <a:extLst>
                    <a:ext uri="{9D8B030D-6E8A-4147-A177-3AD203B41FA5}">
                      <a16:colId xmlns:a16="http://schemas.microsoft.com/office/drawing/2014/main" val="1857630611"/>
                    </a:ext>
                  </a:extLst>
                </a:gridCol>
              </a:tblGrid>
              <a:tr h="183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ahoma" panose="020B0604030504040204" pitchFamily="34" charset="0"/>
                        </a:rPr>
                        <a:t>Royal Galas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899018"/>
                  </a:ext>
                </a:extLst>
              </a:tr>
              <a:tr h="183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Ageing all apples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2883398"/>
                  </a:ext>
                </a:extLst>
              </a:tr>
              <a:tr h="183039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Tahoma" panose="020B0604030504040204" pitchFamily="34" charset="0"/>
                        </a:rPr>
                        <a:t>Index for price per ton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105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7856383"/>
                  </a:ext>
                </a:extLst>
              </a:tr>
              <a:tr h="183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Index for production per ha.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3760188"/>
                  </a:ext>
                </a:extLst>
              </a:tr>
              <a:tr h="183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% 0 - 3 years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20%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9416764"/>
                  </a:ext>
                </a:extLst>
              </a:tr>
              <a:tr h="183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% 4 - 6 years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16%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14%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471971"/>
                  </a:ext>
                </a:extLst>
              </a:tr>
              <a:tr h="183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% + 7 years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70%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65%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86%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7307049"/>
                  </a:ext>
                </a:extLst>
              </a:tr>
              <a:tr h="18303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3208939"/>
                  </a:ext>
                </a:extLst>
              </a:tr>
              <a:tr h="183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ahoma" panose="020B0604030504040204" pitchFamily="34" charset="0"/>
                        </a:rPr>
                        <a:t>S. &amp; Topred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1236623"/>
                  </a:ext>
                </a:extLst>
              </a:tr>
              <a:tr h="183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Ageing all apples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4688489"/>
                  </a:ext>
                </a:extLst>
              </a:tr>
              <a:tr h="183039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Tahoma" panose="020B0604030504040204" pitchFamily="34" charset="0"/>
                        </a:rPr>
                        <a:t>Index for price per ton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102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112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3605013"/>
                  </a:ext>
                </a:extLst>
              </a:tr>
              <a:tr h="183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Index for production per ha.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4287909"/>
                  </a:ext>
                </a:extLst>
              </a:tr>
              <a:tr h="183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% 0 - 3 years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2166006"/>
                  </a:ext>
                </a:extLst>
              </a:tr>
              <a:tr h="183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% 4 - 6 years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11%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38%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8506055"/>
                  </a:ext>
                </a:extLst>
              </a:tr>
              <a:tr h="183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% + 7 years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83%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85%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62%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7700342"/>
                  </a:ext>
                </a:extLst>
              </a:tr>
              <a:tr h="18303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8306189"/>
                  </a:ext>
                </a:extLst>
              </a:tr>
              <a:tr h="14143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Best 25%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Average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0759556"/>
                  </a:ext>
                </a:extLst>
              </a:tr>
              <a:tr h="183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ahoma" panose="020B0604030504040204" pitchFamily="34" charset="0"/>
                        </a:rPr>
                        <a:t>Braeburn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5191195"/>
                  </a:ext>
                </a:extLst>
              </a:tr>
              <a:tr h="183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Ageing all apples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6177526"/>
                  </a:ext>
                </a:extLst>
              </a:tr>
              <a:tr h="183039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Tahoma" panose="020B0604030504040204" pitchFamily="34" charset="0"/>
                        </a:rPr>
                        <a:t>Index for price per ton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6353131"/>
                  </a:ext>
                </a:extLst>
              </a:tr>
              <a:tr h="183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Index for production per ha.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849163"/>
                  </a:ext>
                </a:extLst>
              </a:tr>
              <a:tr h="183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% 0 - 3 years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0017186"/>
                  </a:ext>
                </a:extLst>
              </a:tr>
              <a:tr h="183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% 4 - 6 years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3719341"/>
                  </a:ext>
                </a:extLst>
              </a:tr>
              <a:tr h="183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% + 7 years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99%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91%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5701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872512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AB5D33A-2BA1-4593-83A6-9B04DF799C8E}"/>
              </a:ext>
            </a:extLst>
          </p:cNvPr>
          <p:cNvGraphicFramePr>
            <a:graphicFrameLocks noGrp="1"/>
          </p:cNvGraphicFramePr>
          <p:nvPr/>
        </p:nvGraphicFramePr>
        <p:xfrm>
          <a:off x="2675627" y="179014"/>
          <a:ext cx="5857336" cy="1116058"/>
        </p:xfrm>
        <a:graphic>
          <a:graphicData uri="http://schemas.openxmlformats.org/drawingml/2006/table">
            <a:tbl>
              <a:tblPr/>
              <a:tblGrid>
                <a:gridCol w="2837802">
                  <a:extLst>
                    <a:ext uri="{9D8B030D-6E8A-4147-A177-3AD203B41FA5}">
                      <a16:colId xmlns:a16="http://schemas.microsoft.com/office/drawing/2014/main" val="549654395"/>
                    </a:ext>
                  </a:extLst>
                </a:gridCol>
                <a:gridCol w="1076408">
                  <a:extLst>
                    <a:ext uri="{9D8B030D-6E8A-4147-A177-3AD203B41FA5}">
                      <a16:colId xmlns:a16="http://schemas.microsoft.com/office/drawing/2014/main" val="1286292769"/>
                    </a:ext>
                  </a:extLst>
                </a:gridCol>
                <a:gridCol w="1048449">
                  <a:extLst>
                    <a:ext uri="{9D8B030D-6E8A-4147-A177-3AD203B41FA5}">
                      <a16:colId xmlns:a16="http://schemas.microsoft.com/office/drawing/2014/main" val="3842237972"/>
                    </a:ext>
                  </a:extLst>
                </a:gridCol>
                <a:gridCol w="894677">
                  <a:extLst>
                    <a:ext uri="{9D8B030D-6E8A-4147-A177-3AD203B41FA5}">
                      <a16:colId xmlns:a16="http://schemas.microsoft.com/office/drawing/2014/main" val="4075239673"/>
                    </a:ext>
                  </a:extLst>
                </a:gridCol>
              </a:tblGrid>
              <a:tr h="21727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ahoma" panose="020B0604030504040204" pitchFamily="34" charset="0"/>
                        </a:rPr>
                        <a:t>Benchmarking Survey:  2018/2019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9180460"/>
                  </a:ext>
                </a:extLst>
              </a:tr>
              <a:tr h="2172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ahoma" panose="020B0604030504040204" pitchFamily="34" charset="0"/>
                        </a:rPr>
                        <a:t>Index scorecard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8918088"/>
                  </a:ext>
                </a:extLst>
              </a:tr>
              <a:tr h="190118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9699910"/>
                  </a:ext>
                </a:extLst>
              </a:tr>
              <a:tr h="30128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>
                          <a:effectLst/>
                          <a:latin typeface="Tahoma" panose="020B0604030504040204" pitchFamily="34" charset="0"/>
                        </a:rPr>
                        <a:t>Index measured against best practice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Tahoma" panose="020B0604030504040204" pitchFamily="34" charset="0"/>
                        </a:rPr>
                        <a:t>MY </a:t>
                      </a:r>
                      <a:r>
                        <a:rPr lang="en-US" sz="1200" b="0" i="0" u="none" strike="noStrike" dirty="0" err="1">
                          <a:effectLst/>
                          <a:latin typeface="Tahoma" panose="020B0604030504040204" pitchFamily="34" charset="0"/>
                        </a:rPr>
                        <a:t>PLAAS</a:t>
                      </a:r>
                      <a:endParaRPr lang="en-US" sz="12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8596282"/>
                  </a:ext>
                </a:extLst>
              </a:tr>
              <a:tr h="190118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Best 25%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Average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68845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5CD59EC-0D6A-41DC-938E-16AD8F41E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350868"/>
              </p:ext>
            </p:extLst>
          </p:nvPr>
        </p:nvGraphicFramePr>
        <p:xfrm>
          <a:off x="2675626" y="1549325"/>
          <a:ext cx="5769633" cy="4351347"/>
        </p:xfrm>
        <a:graphic>
          <a:graphicData uri="http://schemas.openxmlformats.org/drawingml/2006/table">
            <a:tbl>
              <a:tblPr/>
              <a:tblGrid>
                <a:gridCol w="2793089">
                  <a:extLst>
                    <a:ext uri="{9D8B030D-6E8A-4147-A177-3AD203B41FA5}">
                      <a16:colId xmlns:a16="http://schemas.microsoft.com/office/drawing/2014/main" val="2192437605"/>
                    </a:ext>
                  </a:extLst>
                </a:gridCol>
                <a:gridCol w="1064034">
                  <a:extLst>
                    <a:ext uri="{9D8B030D-6E8A-4147-A177-3AD203B41FA5}">
                      <a16:colId xmlns:a16="http://schemas.microsoft.com/office/drawing/2014/main" val="3348773364"/>
                    </a:ext>
                  </a:extLst>
                </a:gridCol>
                <a:gridCol w="1031930">
                  <a:extLst>
                    <a:ext uri="{9D8B030D-6E8A-4147-A177-3AD203B41FA5}">
                      <a16:colId xmlns:a16="http://schemas.microsoft.com/office/drawing/2014/main" val="2306955108"/>
                    </a:ext>
                  </a:extLst>
                </a:gridCol>
                <a:gridCol w="880580">
                  <a:extLst>
                    <a:ext uri="{9D8B030D-6E8A-4147-A177-3AD203B41FA5}">
                      <a16:colId xmlns:a16="http://schemas.microsoft.com/office/drawing/2014/main" val="79034482"/>
                    </a:ext>
                  </a:extLst>
                </a:gridCol>
              </a:tblGrid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ahoma" panose="020B0604030504040204" pitchFamily="34" charset="0"/>
                        </a:rPr>
                        <a:t>Fuji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8327393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Ageing all apples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5625099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Tahoma" panose="020B0604030504040204" pitchFamily="34" charset="0"/>
                        </a:rPr>
                        <a:t>Index for price per ton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6645710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Index for production per ha.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7131699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% 0 - 3 years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9659939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% 4 - 6 years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20%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21%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39%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1169781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% + 7 years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76%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69%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61%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3583707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780299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ahoma" panose="020B0604030504040204" pitchFamily="34" charset="0"/>
                        </a:rPr>
                        <a:t>Pink Ladies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7527172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Ageing all apples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8009534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Tahoma" panose="020B0604030504040204" pitchFamily="34" charset="0"/>
                        </a:rPr>
                        <a:t>Index for price per ton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114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0559844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Index for production per ha.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3679073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% 0 - 3 years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20%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613635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% 4 - 6 years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3217664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% + 7 years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78%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73%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4087467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0936813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ahoma" panose="020B0604030504040204" pitchFamily="34" charset="0"/>
                        </a:rPr>
                        <a:t>Pan. Goldens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3731136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Ageing all apples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607277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Tahoma" panose="020B0604030504040204" pitchFamily="34" charset="0"/>
                        </a:rPr>
                        <a:t>Index for price per ton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8390087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Index for production per ha.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922073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% 0 - 3 years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20%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26%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3254486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% 4 - 6 years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22%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7751706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% + 7 years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66%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52%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438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123797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AB5D33A-2BA1-4593-83A6-9B04DF799C8E}"/>
              </a:ext>
            </a:extLst>
          </p:cNvPr>
          <p:cNvGraphicFramePr>
            <a:graphicFrameLocks noGrp="1"/>
          </p:cNvGraphicFramePr>
          <p:nvPr/>
        </p:nvGraphicFramePr>
        <p:xfrm>
          <a:off x="2675627" y="179014"/>
          <a:ext cx="5857336" cy="1116058"/>
        </p:xfrm>
        <a:graphic>
          <a:graphicData uri="http://schemas.openxmlformats.org/drawingml/2006/table">
            <a:tbl>
              <a:tblPr/>
              <a:tblGrid>
                <a:gridCol w="2837802">
                  <a:extLst>
                    <a:ext uri="{9D8B030D-6E8A-4147-A177-3AD203B41FA5}">
                      <a16:colId xmlns:a16="http://schemas.microsoft.com/office/drawing/2014/main" val="549654395"/>
                    </a:ext>
                  </a:extLst>
                </a:gridCol>
                <a:gridCol w="1076408">
                  <a:extLst>
                    <a:ext uri="{9D8B030D-6E8A-4147-A177-3AD203B41FA5}">
                      <a16:colId xmlns:a16="http://schemas.microsoft.com/office/drawing/2014/main" val="1286292769"/>
                    </a:ext>
                  </a:extLst>
                </a:gridCol>
                <a:gridCol w="1048449">
                  <a:extLst>
                    <a:ext uri="{9D8B030D-6E8A-4147-A177-3AD203B41FA5}">
                      <a16:colId xmlns:a16="http://schemas.microsoft.com/office/drawing/2014/main" val="3842237972"/>
                    </a:ext>
                  </a:extLst>
                </a:gridCol>
                <a:gridCol w="894677">
                  <a:extLst>
                    <a:ext uri="{9D8B030D-6E8A-4147-A177-3AD203B41FA5}">
                      <a16:colId xmlns:a16="http://schemas.microsoft.com/office/drawing/2014/main" val="4075239673"/>
                    </a:ext>
                  </a:extLst>
                </a:gridCol>
              </a:tblGrid>
              <a:tr h="21727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ahoma" panose="020B0604030504040204" pitchFamily="34" charset="0"/>
                        </a:rPr>
                        <a:t>Benchmarking Survey:  2018/2019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9180460"/>
                  </a:ext>
                </a:extLst>
              </a:tr>
              <a:tr h="2172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ahoma" panose="020B0604030504040204" pitchFamily="34" charset="0"/>
                        </a:rPr>
                        <a:t>Index scorecard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8918088"/>
                  </a:ext>
                </a:extLst>
              </a:tr>
              <a:tr h="190118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9699910"/>
                  </a:ext>
                </a:extLst>
              </a:tr>
              <a:tr h="30128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>
                          <a:effectLst/>
                          <a:latin typeface="Tahoma" panose="020B0604030504040204" pitchFamily="34" charset="0"/>
                        </a:rPr>
                        <a:t>Index measured against best practice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Tahoma" panose="020B0604030504040204" pitchFamily="34" charset="0"/>
                        </a:rPr>
                        <a:t>MY </a:t>
                      </a:r>
                      <a:r>
                        <a:rPr lang="en-US" sz="1200" b="0" i="0" u="none" strike="noStrike" dirty="0" err="1">
                          <a:effectLst/>
                          <a:latin typeface="Tahoma" panose="020B0604030504040204" pitchFamily="34" charset="0"/>
                        </a:rPr>
                        <a:t>PLAAS</a:t>
                      </a:r>
                      <a:endParaRPr lang="en-US" sz="12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8596282"/>
                  </a:ext>
                </a:extLst>
              </a:tr>
              <a:tr h="190118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Best 25%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Average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68845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C35A4BE-035C-4B3A-8BE8-5C2C53F3F1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534952"/>
              </p:ext>
            </p:extLst>
          </p:nvPr>
        </p:nvGraphicFramePr>
        <p:xfrm>
          <a:off x="2675627" y="1474086"/>
          <a:ext cx="5857336" cy="4392777"/>
        </p:xfrm>
        <a:graphic>
          <a:graphicData uri="http://schemas.openxmlformats.org/drawingml/2006/table">
            <a:tbl>
              <a:tblPr/>
              <a:tblGrid>
                <a:gridCol w="2835546">
                  <a:extLst>
                    <a:ext uri="{9D8B030D-6E8A-4147-A177-3AD203B41FA5}">
                      <a16:colId xmlns:a16="http://schemas.microsoft.com/office/drawing/2014/main" val="200635267"/>
                    </a:ext>
                  </a:extLst>
                </a:gridCol>
                <a:gridCol w="1080208">
                  <a:extLst>
                    <a:ext uri="{9D8B030D-6E8A-4147-A177-3AD203B41FA5}">
                      <a16:colId xmlns:a16="http://schemas.microsoft.com/office/drawing/2014/main" val="1489013270"/>
                    </a:ext>
                  </a:extLst>
                </a:gridCol>
                <a:gridCol w="1047616">
                  <a:extLst>
                    <a:ext uri="{9D8B030D-6E8A-4147-A177-3AD203B41FA5}">
                      <a16:colId xmlns:a16="http://schemas.microsoft.com/office/drawing/2014/main" val="1219585010"/>
                    </a:ext>
                  </a:extLst>
                </a:gridCol>
                <a:gridCol w="893966">
                  <a:extLst>
                    <a:ext uri="{9D8B030D-6E8A-4147-A177-3AD203B41FA5}">
                      <a16:colId xmlns:a16="http://schemas.microsoft.com/office/drawing/2014/main" val="2310929931"/>
                    </a:ext>
                  </a:extLst>
                </a:gridCol>
              </a:tblGrid>
              <a:tr h="183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ahoma" panose="020B0604030504040204" pitchFamily="34" charset="0"/>
                        </a:rPr>
                        <a:t>Sundowners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7599207"/>
                  </a:ext>
                </a:extLst>
              </a:tr>
              <a:tr h="183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Ageing all apples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2354734"/>
                  </a:ext>
                </a:extLst>
              </a:tr>
              <a:tr h="183039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Tahoma" panose="020B0604030504040204" pitchFamily="34" charset="0"/>
                        </a:rPr>
                        <a:t>Index for price per ton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112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6335711"/>
                  </a:ext>
                </a:extLst>
              </a:tr>
              <a:tr h="183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Index for production per ha.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6449155"/>
                  </a:ext>
                </a:extLst>
              </a:tr>
              <a:tr h="183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% 0 - 3 years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41%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35%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288450"/>
                  </a:ext>
                </a:extLst>
              </a:tr>
              <a:tr h="183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% 4 - 6 years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16%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2339245"/>
                  </a:ext>
                </a:extLst>
              </a:tr>
              <a:tr h="183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% + 7 years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49%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49%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2059433"/>
                  </a:ext>
                </a:extLst>
              </a:tr>
              <a:tr h="18303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5804435"/>
                  </a:ext>
                </a:extLst>
              </a:tr>
              <a:tr h="14143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Best 25%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Average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1866782"/>
                  </a:ext>
                </a:extLst>
              </a:tr>
              <a:tr h="183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ahoma" panose="020B0604030504040204" pitchFamily="34" charset="0"/>
                        </a:rPr>
                        <a:t>Packhams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2060455"/>
                  </a:ext>
                </a:extLst>
              </a:tr>
              <a:tr h="183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Ageing all apples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6198892"/>
                  </a:ext>
                </a:extLst>
              </a:tr>
              <a:tr h="183039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Tahoma" panose="020B0604030504040204" pitchFamily="34" charset="0"/>
                        </a:rPr>
                        <a:t>Index for price per ton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105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1204183"/>
                  </a:ext>
                </a:extLst>
              </a:tr>
              <a:tr h="183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Index for production per ha.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9291427"/>
                  </a:ext>
                </a:extLst>
              </a:tr>
              <a:tr h="183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% 0 - 3 years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11%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2148441"/>
                  </a:ext>
                </a:extLst>
              </a:tr>
              <a:tr h="183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% 4 - 6 years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15%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2049946"/>
                  </a:ext>
                </a:extLst>
              </a:tr>
              <a:tr h="183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% + 7 years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84%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74%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0258025"/>
                  </a:ext>
                </a:extLst>
              </a:tr>
              <a:tr h="18303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0987583"/>
                  </a:ext>
                </a:extLst>
              </a:tr>
              <a:tr h="183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ahoma" panose="020B0604030504040204" pitchFamily="34" charset="0"/>
                        </a:rPr>
                        <a:t>Forelle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2670233"/>
                  </a:ext>
                </a:extLst>
              </a:tr>
              <a:tr h="183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Ageing all apples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242023"/>
                  </a:ext>
                </a:extLst>
              </a:tr>
              <a:tr h="183039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Tahoma" panose="020B0604030504040204" pitchFamily="34" charset="0"/>
                        </a:rPr>
                        <a:t>Index for price per ton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103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5327220"/>
                  </a:ext>
                </a:extLst>
              </a:tr>
              <a:tr h="183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Index for production per ha.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6700750"/>
                  </a:ext>
                </a:extLst>
              </a:tr>
              <a:tr h="183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% 0 - 3 years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3647246"/>
                  </a:ext>
                </a:extLst>
              </a:tr>
              <a:tr h="183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% 4 - 6 years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7045952"/>
                  </a:ext>
                </a:extLst>
              </a:tr>
              <a:tr h="183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% + 7 years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89%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95%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810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724218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8F29C0-4212-483D-B558-3BA93082C533}"/>
              </a:ext>
            </a:extLst>
          </p:cNvPr>
          <p:cNvGrpSpPr/>
          <p:nvPr/>
        </p:nvGrpSpPr>
        <p:grpSpPr>
          <a:xfrm>
            <a:off x="195475" y="179014"/>
            <a:ext cx="11801049" cy="6678986"/>
            <a:chOff x="195476" y="121576"/>
            <a:chExt cx="11801049" cy="6678986"/>
          </a:xfrm>
        </p:grpSpPr>
        <p:pic>
          <p:nvPicPr>
            <p:cNvPr id="10" name="Picture 9" descr="C:\Users\Sheree\AppData\Local\Microsoft\Windows\INetCacheContent.Word\bdk Logo.png">
              <a:extLst>
                <a:ext uri="{FF2B5EF4-FFF2-40B4-BE49-F238E27FC236}">
                  <a16:creationId xmlns:a16="http://schemas.microsoft.com/office/drawing/2014/main" id="{D571F748-2851-4BB3-AD6A-016273999A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400" y="121576"/>
              <a:ext cx="1384299" cy="7747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F1566-EA76-4AAF-A453-E593092C69E4}"/>
                </a:ext>
              </a:extLst>
            </p:cNvPr>
            <p:cNvSpPr/>
            <p:nvPr/>
          </p:nvSpPr>
          <p:spPr>
            <a:xfrm>
              <a:off x="195476" y="6538952"/>
              <a:ext cx="118010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bdk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auditors | </a:t>
              </a:r>
              <a:r>
                <a:rPr lang="en-ZA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Fruit Benchmarking survey 2019</a:t>
              </a:r>
              <a:r>
                <a:rPr lang="en-ZA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								             10</a:t>
              </a:r>
              <a:endParaRPr lang="en-ZA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CEA07-1D97-4510-96B3-E86312FE8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/>
          <a:stretch/>
        </p:blipFill>
        <p:spPr>
          <a:xfrm>
            <a:off x="4679195" y="0"/>
            <a:ext cx="7512805" cy="3250014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AB5D33A-2BA1-4593-83A6-9B04DF799C8E}"/>
              </a:ext>
            </a:extLst>
          </p:cNvPr>
          <p:cNvGraphicFramePr>
            <a:graphicFrameLocks noGrp="1"/>
          </p:cNvGraphicFramePr>
          <p:nvPr/>
        </p:nvGraphicFramePr>
        <p:xfrm>
          <a:off x="2675627" y="179014"/>
          <a:ext cx="5857336" cy="1116058"/>
        </p:xfrm>
        <a:graphic>
          <a:graphicData uri="http://schemas.openxmlformats.org/drawingml/2006/table">
            <a:tbl>
              <a:tblPr/>
              <a:tblGrid>
                <a:gridCol w="2837802">
                  <a:extLst>
                    <a:ext uri="{9D8B030D-6E8A-4147-A177-3AD203B41FA5}">
                      <a16:colId xmlns:a16="http://schemas.microsoft.com/office/drawing/2014/main" val="549654395"/>
                    </a:ext>
                  </a:extLst>
                </a:gridCol>
                <a:gridCol w="1076408">
                  <a:extLst>
                    <a:ext uri="{9D8B030D-6E8A-4147-A177-3AD203B41FA5}">
                      <a16:colId xmlns:a16="http://schemas.microsoft.com/office/drawing/2014/main" val="1286292769"/>
                    </a:ext>
                  </a:extLst>
                </a:gridCol>
                <a:gridCol w="1048449">
                  <a:extLst>
                    <a:ext uri="{9D8B030D-6E8A-4147-A177-3AD203B41FA5}">
                      <a16:colId xmlns:a16="http://schemas.microsoft.com/office/drawing/2014/main" val="3842237972"/>
                    </a:ext>
                  </a:extLst>
                </a:gridCol>
                <a:gridCol w="894677">
                  <a:extLst>
                    <a:ext uri="{9D8B030D-6E8A-4147-A177-3AD203B41FA5}">
                      <a16:colId xmlns:a16="http://schemas.microsoft.com/office/drawing/2014/main" val="4075239673"/>
                    </a:ext>
                  </a:extLst>
                </a:gridCol>
              </a:tblGrid>
              <a:tr h="21727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ahoma" panose="020B0604030504040204" pitchFamily="34" charset="0"/>
                        </a:rPr>
                        <a:t>Benchmarking Survey:  2018/2019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9180460"/>
                  </a:ext>
                </a:extLst>
              </a:tr>
              <a:tr h="2172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ahoma" panose="020B0604030504040204" pitchFamily="34" charset="0"/>
                        </a:rPr>
                        <a:t>Index scorecard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8918088"/>
                  </a:ext>
                </a:extLst>
              </a:tr>
              <a:tr h="190118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9699910"/>
                  </a:ext>
                </a:extLst>
              </a:tr>
              <a:tr h="30128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>
                          <a:effectLst/>
                          <a:latin typeface="Tahoma" panose="020B0604030504040204" pitchFamily="34" charset="0"/>
                        </a:rPr>
                        <a:t>Index measured against best practice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Tahoma" panose="020B0604030504040204" pitchFamily="34" charset="0"/>
                        </a:rPr>
                        <a:t>MY </a:t>
                      </a:r>
                      <a:r>
                        <a:rPr lang="en-US" sz="1200" b="0" i="0" u="none" strike="noStrike" dirty="0" err="1">
                          <a:effectLst/>
                          <a:latin typeface="Tahoma" panose="020B0604030504040204" pitchFamily="34" charset="0"/>
                        </a:rPr>
                        <a:t>PLAAS</a:t>
                      </a:r>
                      <a:endParaRPr lang="en-US" sz="12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8596282"/>
                  </a:ext>
                </a:extLst>
              </a:tr>
              <a:tr h="190118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Best 25%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Average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68845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782A44B-6D88-4022-A403-7D1E353D89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371628"/>
              </p:ext>
            </p:extLst>
          </p:nvPr>
        </p:nvGraphicFramePr>
        <p:xfrm>
          <a:off x="2675627" y="1474086"/>
          <a:ext cx="5786885" cy="4351347"/>
        </p:xfrm>
        <a:graphic>
          <a:graphicData uri="http://schemas.openxmlformats.org/drawingml/2006/table">
            <a:tbl>
              <a:tblPr/>
              <a:tblGrid>
                <a:gridCol w="2801441">
                  <a:extLst>
                    <a:ext uri="{9D8B030D-6E8A-4147-A177-3AD203B41FA5}">
                      <a16:colId xmlns:a16="http://schemas.microsoft.com/office/drawing/2014/main" val="1060541321"/>
                    </a:ext>
                  </a:extLst>
                </a:gridCol>
                <a:gridCol w="1067215">
                  <a:extLst>
                    <a:ext uri="{9D8B030D-6E8A-4147-A177-3AD203B41FA5}">
                      <a16:colId xmlns:a16="http://schemas.microsoft.com/office/drawing/2014/main" val="2103473512"/>
                    </a:ext>
                  </a:extLst>
                </a:gridCol>
                <a:gridCol w="1035016">
                  <a:extLst>
                    <a:ext uri="{9D8B030D-6E8A-4147-A177-3AD203B41FA5}">
                      <a16:colId xmlns:a16="http://schemas.microsoft.com/office/drawing/2014/main" val="687020107"/>
                    </a:ext>
                  </a:extLst>
                </a:gridCol>
                <a:gridCol w="883213">
                  <a:extLst>
                    <a:ext uri="{9D8B030D-6E8A-4147-A177-3AD203B41FA5}">
                      <a16:colId xmlns:a16="http://schemas.microsoft.com/office/drawing/2014/main" val="1086913058"/>
                    </a:ext>
                  </a:extLst>
                </a:gridCol>
              </a:tblGrid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ahoma" panose="020B0604030504040204" pitchFamily="34" charset="0"/>
                        </a:rPr>
                        <a:t>BC's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9365285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Ageing all apples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6294187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Tahoma" panose="020B0604030504040204" pitchFamily="34" charset="0"/>
                        </a:rPr>
                        <a:t>Index for price per ton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812263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Index for production per ha.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4059120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% 0 - 3 years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1528463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% 4 - 6 years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7026522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% + 7 years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99%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97%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9490447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7312890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ahoma" panose="020B0604030504040204" pitchFamily="34" charset="0"/>
                        </a:rPr>
                        <a:t>Abate Fetel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3436102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Ageing all apples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4517814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Tahoma" panose="020B0604030504040204" pitchFamily="34" charset="0"/>
                        </a:rPr>
                        <a:t>Index for price per ton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#DIV/0!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926356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Index for production per ha.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#DIV/0!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6404737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% 0 - 3 years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5045361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% 4 - 6 years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1314422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% + 7 years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98%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0573620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1420984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Tahoma" panose="020B0604030504040204" pitchFamily="34" charset="0"/>
                        </a:rPr>
                        <a:t>Rosemarie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7124985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Ageing all apples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8480409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Tahoma" panose="020B0604030504040204" pitchFamily="34" charset="0"/>
                        </a:rPr>
                        <a:t>Index for price per ton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5877147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Index for production per ha.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3194307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% 0 - 3 years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26%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1606614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% 4 - 6 years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22%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11%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7056372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Tahoma" panose="020B0604030504040204" pitchFamily="34" charset="0"/>
                        </a:rPr>
                        <a:t>% + 7 years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73%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63%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40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0833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14383</Words>
  <Application>Microsoft Office PowerPoint</Application>
  <PresentationFormat>Widescreen</PresentationFormat>
  <Paragraphs>8264</Paragraphs>
  <Slides>107</Slides>
  <Notes>93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107</vt:i4>
      </vt:variant>
    </vt:vector>
  </HeadingPairs>
  <TitlesOfParts>
    <vt:vector size="115" baseType="lpstr">
      <vt:lpstr>Arial</vt:lpstr>
      <vt:lpstr>Bahnschrift Condensed</vt:lpstr>
      <vt:lpstr>Calibri</vt:lpstr>
      <vt:lpstr>Calibri Light</vt:lpstr>
      <vt:lpstr>Open Sans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Erasmus</dc:creator>
  <cp:lastModifiedBy>Tonie Linde</cp:lastModifiedBy>
  <cp:revision>64</cp:revision>
  <dcterms:created xsi:type="dcterms:W3CDTF">2019-10-02T14:49:56Z</dcterms:created>
  <dcterms:modified xsi:type="dcterms:W3CDTF">2019-10-15T11:03:31Z</dcterms:modified>
</cp:coreProperties>
</file>